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4"/>
  </p:notesMasterIdLst>
  <p:handoutMasterIdLst>
    <p:handoutMasterId r:id="rId25"/>
  </p:handoutMasterIdLst>
  <p:sldIdLst>
    <p:sldId id="256" r:id="rId2"/>
    <p:sldId id="295" r:id="rId3"/>
    <p:sldId id="306" r:id="rId4"/>
    <p:sldId id="297" r:id="rId5"/>
    <p:sldId id="261" r:id="rId6"/>
    <p:sldId id="260" r:id="rId7"/>
    <p:sldId id="308" r:id="rId8"/>
    <p:sldId id="285" r:id="rId9"/>
    <p:sldId id="317" r:id="rId10"/>
    <p:sldId id="299" r:id="rId11"/>
    <p:sldId id="264" r:id="rId12"/>
    <p:sldId id="309" r:id="rId13"/>
    <p:sldId id="303" r:id="rId14"/>
    <p:sldId id="315" r:id="rId15"/>
    <p:sldId id="316" r:id="rId16"/>
    <p:sldId id="318" r:id="rId17"/>
    <p:sldId id="310" r:id="rId18"/>
    <p:sldId id="312" r:id="rId19"/>
    <p:sldId id="304" r:id="rId20"/>
    <p:sldId id="305" r:id="rId21"/>
    <p:sldId id="293" r:id="rId22"/>
    <p:sldId id="273"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3" autoAdjust="0"/>
    <p:restoredTop sz="94660"/>
  </p:normalViewPr>
  <p:slideViewPr>
    <p:cSldViewPr>
      <p:cViewPr varScale="1">
        <p:scale>
          <a:sx n="127" d="100"/>
          <a:sy n="127" d="100"/>
        </p:scale>
        <p:origin x="-18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1" cy="464820"/>
          </a:xfrm>
          <a:prstGeom prst="rect">
            <a:avLst/>
          </a:prstGeom>
        </p:spPr>
        <p:txBody>
          <a:bodyPr vert="horz" lIns="92298" tIns="46149" rIns="92298" bIns="46149"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1" cy="464820"/>
          </a:xfrm>
          <a:prstGeom prst="rect">
            <a:avLst/>
          </a:prstGeom>
        </p:spPr>
        <p:txBody>
          <a:bodyPr vert="horz" lIns="92298" tIns="46149" rIns="92298" bIns="46149" rtlCol="0"/>
          <a:lstStyle>
            <a:lvl1pPr algn="r">
              <a:defRPr sz="1200"/>
            </a:lvl1pPr>
          </a:lstStyle>
          <a:p>
            <a:fld id="{DAF64346-AA73-47C5-A213-570C6F4C0164}" type="datetimeFigureOut">
              <a:rPr lang="en-US" smtClean="0"/>
              <a:pPr/>
              <a:t>7/22/15</a:t>
            </a:fld>
            <a:endParaRPr lang="en-US" dirty="0"/>
          </a:p>
        </p:txBody>
      </p:sp>
      <p:sp>
        <p:nvSpPr>
          <p:cNvPr id="4" name="Footer Placeholder 3"/>
          <p:cNvSpPr>
            <a:spLocks noGrp="1"/>
          </p:cNvSpPr>
          <p:nvPr>
            <p:ph type="ftr" sz="quarter" idx="2"/>
          </p:nvPr>
        </p:nvSpPr>
        <p:spPr>
          <a:xfrm>
            <a:off x="1" y="8829969"/>
            <a:ext cx="2971801" cy="464820"/>
          </a:xfrm>
          <a:prstGeom prst="rect">
            <a:avLst/>
          </a:prstGeom>
        </p:spPr>
        <p:txBody>
          <a:bodyPr vert="horz" lIns="92298" tIns="46149" rIns="92298" bIns="461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9"/>
            <a:ext cx="2971801" cy="464820"/>
          </a:xfrm>
          <a:prstGeom prst="rect">
            <a:avLst/>
          </a:prstGeom>
        </p:spPr>
        <p:txBody>
          <a:bodyPr vert="horz" lIns="92298" tIns="46149" rIns="92298" bIns="46149" rtlCol="0" anchor="b"/>
          <a:lstStyle>
            <a:lvl1pPr algn="r">
              <a:defRPr sz="1200"/>
            </a:lvl1pPr>
          </a:lstStyle>
          <a:p>
            <a:fld id="{5756D6E4-8E40-4A3F-BF8E-17F94C22C4DD}" type="slidenum">
              <a:rPr lang="en-US" smtClean="0"/>
              <a:pPr/>
              <a:t>‹#›</a:t>
            </a:fld>
            <a:endParaRPr lang="en-US" dirty="0"/>
          </a:p>
        </p:txBody>
      </p:sp>
    </p:spTree>
    <p:extLst>
      <p:ext uri="{BB962C8B-B14F-4D97-AF65-F5344CB8AC3E}">
        <p14:creationId xmlns:p14="http://schemas.microsoft.com/office/powerpoint/2010/main" val="8970709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490" cy="464662"/>
          </a:xfrm>
          <a:prstGeom prst="rect">
            <a:avLst/>
          </a:prstGeom>
        </p:spPr>
        <p:txBody>
          <a:bodyPr vert="horz" lIns="90470" tIns="45235" rIns="90470" bIns="45235" rtlCol="0"/>
          <a:lstStyle>
            <a:lvl1pPr algn="l">
              <a:defRPr sz="1200"/>
            </a:lvl1pPr>
          </a:lstStyle>
          <a:p>
            <a:endParaRPr lang="en-US" dirty="0"/>
          </a:p>
        </p:txBody>
      </p:sp>
      <p:sp>
        <p:nvSpPr>
          <p:cNvPr id="3" name="Date Placeholder 2"/>
          <p:cNvSpPr>
            <a:spLocks noGrp="1"/>
          </p:cNvSpPr>
          <p:nvPr>
            <p:ph type="dt" idx="1"/>
          </p:nvPr>
        </p:nvSpPr>
        <p:spPr>
          <a:xfrm>
            <a:off x="3884959" y="1"/>
            <a:ext cx="2971490" cy="464662"/>
          </a:xfrm>
          <a:prstGeom prst="rect">
            <a:avLst/>
          </a:prstGeom>
        </p:spPr>
        <p:txBody>
          <a:bodyPr vert="horz" lIns="90470" tIns="45235" rIns="90470" bIns="45235" rtlCol="0"/>
          <a:lstStyle>
            <a:lvl1pPr algn="r">
              <a:defRPr sz="1200"/>
            </a:lvl1pPr>
          </a:lstStyle>
          <a:p>
            <a:fld id="{776C6755-59C6-422F-A5DE-981942333AA0}" type="datetimeFigureOut">
              <a:rPr lang="en-US" smtClean="0"/>
              <a:pPr/>
              <a:t>7/22/15</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0470" tIns="45235" rIns="90470" bIns="45235" rtlCol="0" anchor="ctr"/>
          <a:lstStyle/>
          <a:p>
            <a:endParaRPr lang="en-US" dirty="0"/>
          </a:p>
        </p:txBody>
      </p:sp>
      <p:sp>
        <p:nvSpPr>
          <p:cNvPr id="5" name="Notes Placeholder 4"/>
          <p:cNvSpPr>
            <a:spLocks noGrp="1"/>
          </p:cNvSpPr>
          <p:nvPr>
            <p:ph type="body" sz="quarter" idx="3"/>
          </p:nvPr>
        </p:nvSpPr>
        <p:spPr>
          <a:xfrm>
            <a:off x="685491" y="4415077"/>
            <a:ext cx="5487020" cy="4183540"/>
          </a:xfrm>
          <a:prstGeom prst="rect">
            <a:avLst/>
          </a:prstGeom>
        </p:spPr>
        <p:txBody>
          <a:bodyPr vert="horz" lIns="90470" tIns="45235" rIns="90470" bIns="4523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154"/>
            <a:ext cx="2971490" cy="464662"/>
          </a:xfrm>
          <a:prstGeom prst="rect">
            <a:avLst/>
          </a:prstGeom>
        </p:spPr>
        <p:txBody>
          <a:bodyPr vert="horz" lIns="90470" tIns="45235" rIns="90470" bIns="4523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959" y="8830154"/>
            <a:ext cx="2971490" cy="464662"/>
          </a:xfrm>
          <a:prstGeom prst="rect">
            <a:avLst/>
          </a:prstGeom>
        </p:spPr>
        <p:txBody>
          <a:bodyPr vert="horz" lIns="90470" tIns="45235" rIns="90470" bIns="45235" rtlCol="0" anchor="b"/>
          <a:lstStyle>
            <a:lvl1pPr algn="r">
              <a:defRPr sz="1200"/>
            </a:lvl1pPr>
          </a:lstStyle>
          <a:p>
            <a:fld id="{6010A267-ABC7-4FE1-BCE3-562C16B7AE89}" type="slidenum">
              <a:rPr lang="en-US" smtClean="0"/>
              <a:pPr/>
              <a:t>‹#›</a:t>
            </a:fld>
            <a:endParaRPr lang="en-US" dirty="0"/>
          </a:p>
        </p:txBody>
      </p:sp>
    </p:spTree>
    <p:extLst>
      <p:ext uri="{BB962C8B-B14F-4D97-AF65-F5344CB8AC3E}">
        <p14:creationId xmlns:p14="http://schemas.microsoft.com/office/powerpoint/2010/main" val="1857816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E0A2F64-28F0-4C86-836C-5314900D4A6E}" type="datetimeFigureOut">
              <a:rPr lang="en-US" smtClean="0"/>
              <a:pPr/>
              <a:t>7/22/15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DE1DB7C-204A-40C1-A69B-5D7851A9FD0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1DB7C-204A-40C1-A69B-5D7851A9FD0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1DB7C-204A-40C1-A69B-5D7851A9FD0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1DB7C-204A-40C1-A69B-5D7851A9FD0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9DE1DB7C-204A-40C1-A69B-5D7851A9FD0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E1DB7C-204A-40C1-A69B-5D7851A9FD0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9DE1DB7C-204A-40C1-A69B-5D7851A9FD0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9DE1DB7C-204A-40C1-A69B-5D7851A9FD0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E0A2F64-28F0-4C86-836C-5314900D4A6E}" type="datetimeFigureOut">
              <a:rPr lang="en-US" smtClean="0"/>
              <a:pPr/>
              <a:t>7/22/15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9DE1DB7C-204A-40C1-A69B-5D7851A9FD0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E0A2F64-28F0-4C86-836C-5314900D4A6E}" type="datetimeFigureOut">
              <a:rPr lang="en-US" smtClean="0"/>
              <a:pPr/>
              <a:t>7/22/15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9DE1DB7C-204A-40C1-A69B-5D7851A9FD0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E0A2F64-28F0-4C86-836C-5314900D4A6E}" type="datetimeFigureOut">
              <a:rPr lang="en-US" smtClean="0"/>
              <a:pPr/>
              <a:t>7/22/15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DE1DB7C-204A-40C1-A69B-5D7851A9FD0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E0A2F64-28F0-4C86-836C-5314900D4A6E}" type="datetimeFigureOut">
              <a:rPr lang="en-US" smtClean="0"/>
              <a:pPr/>
              <a:t>7/22/15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E1DB7C-204A-40C1-A69B-5D7851A9FD0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hyperlink" Target="http://www.bestclipart.com/cgi-bin/imagefolio/imageFolio.cgi?direct=office&amp;img=54" TargetMode="External"/><Relationship Id="rId5" Type="http://schemas.openxmlformats.org/officeDocument/2006/relationships/image" Target="../media/image4.gif"/><Relationship Id="rId1" Type="http://schemas.openxmlformats.org/officeDocument/2006/relationships/slideLayout" Target="../slideLayouts/slideLayout2.xml"/><Relationship Id="rId2" Type="http://schemas.openxmlformats.org/officeDocument/2006/relationships/hyperlink" Target="http://www.bestclipart.com/cgi-bin/imagefolio/imageFolio.cgi?direct=office&amp;img=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duane.dopper@nebraska.gov" TargetMode="External"/><Relationship Id="rId4" Type="http://schemas.openxmlformats.org/officeDocument/2006/relationships/hyperlink" Target="mailto:gayla.koerting@nebraska.gov" TargetMode="External"/><Relationship Id="rId1" Type="http://schemas.openxmlformats.org/officeDocument/2006/relationships/slideLayout" Target="../slideLayouts/slideLayout2.xml"/><Relationship Id="rId2" Type="http://schemas.openxmlformats.org/officeDocument/2006/relationships/hyperlink" Target="http://www.sos.state.ne.us/dyindex.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iconarchive.com/show/soft-scraps-icons-by-deleket/Button-Help-icon.html" TargetMode="External"/><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44163"/>
          </a:xfrm>
        </p:spPr>
        <p:txBody>
          <a:bodyPr>
            <a:normAutofit/>
          </a:bodyPr>
          <a:lstStyle/>
          <a:p>
            <a:r>
              <a:rPr lang="en-US" dirty="0" smtClean="0"/>
              <a:t> </a:t>
            </a:r>
            <a:r>
              <a:rPr lang="en-US" sz="5400" dirty="0" smtClean="0">
                <a:latin typeface="Arial Black" pitchFamily="34" charset="0"/>
              </a:rPr>
              <a:t>State of Nebraska</a:t>
            </a:r>
            <a:r>
              <a:rPr lang="en-US" dirty="0" smtClean="0">
                <a:latin typeface="Arial Black" pitchFamily="34" charset="0"/>
              </a:rPr>
              <a:t/>
            </a:r>
            <a:br>
              <a:rPr lang="en-US" dirty="0" smtClean="0">
                <a:latin typeface="Arial Black" pitchFamily="34" charset="0"/>
              </a:rPr>
            </a:br>
            <a:r>
              <a:rPr lang="en-US" sz="3600" dirty="0" smtClean="0">
                <a:latin typeface="Arial Black" pitchFamily="34" charset="0"/>
              </a:rPr>
              <a:t> Email Management – </a:t>
            </a:r>
            <a:br>
              <a:rPr lang="en-US" sz="3600" dirty="0" smtClean="0">
                <a:latin typeface="Arial Black" pitchFamily="34" charset="0"/>
              </a:rPr>
            </a:br>
            <a:r>
              <a:rPr lang="en-US" sz="3600" dirty="0" smtClean="0">
                <a:latin typeface="Arial Black" pitchFamily="34" charset="0"/>
              </a:rPr>
              <a:t> MS Outlook / Exchange 2010 </a:t>
            </a:r>
            <a:endParaRPr lang="en-US" sz="3600" dirty="0">
              <a:latin typeface="Arial Black" pitchFamily="34" charset="0"/>
            </a:endParaRPr>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latin typeface="Arial Black" pitchFamily="34" charset="0"/>
              </a:rPr>
              <a:t>(name)</a:t>
            </a:r>
          </a:p>
          <a:p>
            <a:r>
              <a:rPr lang="en-US" dirty="0" smtClean="0">
                <a:solidFill>
                  <a:srgbClr val="FF0000"/>
                </a:solidFill>
                <a:latin typeface="Arial Black" pitchFamily="34" charset="0"/>
              </a:rPr>
              <a:t>(title)</a:t>
            </a:r>
          </a:p>
          <a:p>
            <a:r>
              <a:rPr lang="en-US" dirty="0" smtClean="0">
                <a:solidFill>
                  <a:srgbClr val="FF0000"/>
                </a:solidFill>
                <a:latin typeface="Arial Black" pitchFamily="34" charset="0"/>
              </a:rPr>
              <a:t>(agency/division)</a:t>
            </a:r>
          </a:p>
          <a:p>
            <a:r>
              <a:rPr lang="en-US" dirty="0" smtClean="0">
                <a:solidFill>
                  <a:srgbClr val="FF0000"/>
                </a:solidFill>
                <a:latin typeface="Arial Black" pitchFamily="34" charset="0"/>
              </a:rPr>
              <a:t>(date)</a:t>
            </a:r>
            <a:endParaRPr lang="en-US" dirty="0">
              <a:solidFill>
                <a:srgbClr val="FF0000"/>
              </a:solidFill>
              <a:latin typeface="Arial Black" pitchFamily="34" charset="0"/>
            </a:endParaRPr>
          </a:p>
        </p:txBody>
      </p:sp>
      <p:pic>
        <p:nvPicPr>
          <p:cNvPr id="1026" name="Picture 2" descr="C:\Documents and Settings\mott\Local Settings\Temporary Internet Files\Content.IE5\QYIR3QRN\MCj04136680000[1].wmf"/>
          <p:cNvPicPr>
            <a:picLocks noChangeAspect="1" noChangeArrowheads="1"/>
          </p:cNvPicPr>
          <p:nvPr/>
        </p:nvPicPr>
        <p:blipFill>
          <a:blip r:embed="rId2" cstate="print"/>
          <a:srcRect/>
          <a:stretch>
            <a:fillRect/>
          </a:stretch>
        </p:blipFill>
        <p:spPr bwMode="auto">
          <a:xfrm>
            <a:off x="381000" y="4267200"/>
            <a:ext cx="2168282" cy="230033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229600" cy="4525963"/>
          </a:xfrm>
        </p:spPr>
        <p:txBody>
          <a:bodyPr>
            <a:normAutofit fontScale="77500" lnSpcReduction="20000"/>
          </a:bodyPr>
          <a:lstStyle/>
          <a:p>
            <a:endParaRPr lang="en-US" dirty="0" smtClean="0">
              <a:latin typeface="Arial Black" pitchFamily="34" charset="0"/>
            </a:endParaRPr>
          </a:p>
          <a:p>
            <a:r>
              <a:rPr lang="en-US" dirty="0" smtClean="0">
                <a:latin typeface="Arial Black" pitchFamily="34" charset="0"/>
              </a:rPr>
              <a:t>Email containing: </a:t>
            </a:r>
          </a:p>
          <a:p>
            <a:pPr>
              <a:buNone/>
            </a:pPr>
            <a:endParaRPr lang="en-US" dirty="0" smtClean="0">
              <a:latin typeface="Arial Black" pitchFamily="34" charset="0"/>
            </a:endParaRPr>
          </a:p>
          <a:p>
            <a:pPr lvl="1"/>
            <a:r>
              <a:rPr lang="en-US" dirty="0" smtClean="0">
                <a:latin typeface="Arial Black" pitchFamily="34" charset="0"/>
              </a:rPr>
              <a:t>Content with open ended, event-driven requirements where retention is ‘triggered’ by a future date or event</a:t>
            </a:r>
          </a:p>
          <a:p>
            <a:pPr lvl="1"/>
            <a:endParaRPr lang="en-US" dirty="0" smtClean="0">
              <a:latin typeface="Arial Black" pitchFamily="34" charset="0"/>
            </a:endParaRPr>
          </a:p>
          <a:p>
            <a:pPr lvl="1"/>
            <a:r>
              <a:rPr lang="en-US" dirty="0" smtClean="0">
                <a:latin typeface="Arial Black" pitchFamily="34" charset="0"/>
              </a:rPr>
              <a:t>Content under a legal or potential litigation HOLD requirement</a:t>
            </a:r>
          </a:p>
          <a:p>
            <a:pPr lvl="1"/>
            <a:endParaRPr lang="en-US" dirty="0" smtClean="0">
              <a:latin typeface="Arial Black" pitchFamily="34" charset="0"/>
            </a:endParaRPr>
          </a:p>
          <a:p>
            <a:pPr lvl="1"/>
            <a:r>
              <a:rPr lang="en-US" dirty="0" smtClean="0">
                <a:latin typeface="Arial Black" pitchFamily="34" charset="0"/>
              </a:rPr>
              <a:t>State Employees designated with significant historical roles within their agency by the State Archivist </a:t>
            </a:r>
          </a:p>
          <a:p>
            <a:pPr lvl="3"/>
            <a:r>
              <a:rPr lang="en-US" dirty="0" smtClean="0">
                <a:latin typeface="Arial Black" pitchFamily="34" charset="0"/>
              </a:rPr>
              <a:t>(See the NE State Historical Society Communications/Correspondence Guideline)</a:t>
            </a:r>
          </a:p>
          <a:p>
            <a:endParaRPr lang="en-US" dirty="0" smtClean="0">
              <a:latin typeface="Arial Black" pitchFamily="34" charset="0"/>
            </a:endParaRPr>
          </a:p>
          <a:p>
            <a:r>
              <a:rPr lang="en-US" dirty="0" smtClean="0">
                <a:latin typeface="Arial Black" pitchFamily="34" charset="0"/>
              </a:rPr>
              <a:t>Email under this designation requires manual review and management at the conclusion of an event</a:t>
            </a:r>
          </a:p>
          <a:p>
            <a:pPr>
              <a:buNone/>
            </a:pPr>
            <a:endParaRPr lang="en-US" dirty="0" smtClean="0">
              <a:latin typeface="Arial Black" pitchFamily="34" charset="0"/>
            </a:endParaRPr>
          </a:p>
          <a:p>
            <a:endParaRPr lang="en-US" dirty="0" smtClean="0">
              <a:latin typeface="Arial Black" pitchFamily="34" charset="0"/>
            </a:endParaRPr>
          </a:p>
          <a:p>
            <a:pPr lvl="3">
              <a:buNone/>
            </a:pPr>
            <a:endParaRPr lang="en-US" dirty="0" smtClean="0">
              <a:latin typeface="Arial Black" pitchFamily="34" charset="0"/>
            </a:endParaRPr>
          </a:p>
          <a:p>
            <a:endParaRPr lang="en-US" dirty="0"/>
          </a:p>
        </p:txBody>
      </p:sp>
      <p:sp>
        <p:nvSpPr>
          <p:cNvPr id="2" name="Title 1"/>
          <p:cNvSpPr>
            <a:spLocks noGrp="1"/>
          </p:cNvSpPr>
          <p:nvPr>
            <p:ph type="title"/>
          </p:nvPr>
        </p:nvSpPr>
        <p:spPr/>
        <p:txBody>
          <a:bodyPr>
            <a:noAutofit/>
          </a:bodyPr>
          <a:lstStyle/>
          <a:p>
            <a:pPr algn="ctr"/>
            <a:r>
              <a:rPr lang="en-US" sz="2800" u="sng" dirty="0" smtClean="0">
                <a:latin typeface="Arial Black" pitchFamily="34" charset="0"/>
              </a:rPr>
              <a:t>Management of Records Under </a:t>
            </a:r>
            <a:r>
              <a:rPr lang="en-US" sz="3200" dirty="0" smtClean="0">
                <a:latin typeface="Arial Black" pitchFamily="34" charset="0"/>
              </a:rPr>
              <a:t/>
            </a:r>
            <a:br>
              <a:rPr lang="en-US" sz="3200" dirty="0" smtClean="0">
                <a:latin typeface="Arial Black" pitchFamily="34" charset="0"/>
              </a:rPr>
            </a:br>
            <a:r>
              <a:rPr lang="en-US" sz="3200" dirty="0" smtClean="0">
                <a:latin typeface="Arial Black" pitchFamily="34" charset="0"/>
              </a:rPr>
              <a:t>HOLD - Event (Never) Policy/Tag” </a:t>
            </a:r>
            <a:endParaRPr lang="en-US" sz="320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54000"/>
            <a:ext cx="8229600" cy="584200"/>
          </a:xfrm>
        </p:spPr>
        <p:txBody>
          <a:bodyPr>
            <a:normAutofit fontScale="90000"/>
          </a:bodyPr>
          <a:lstStyle/>
          <a:p>
            <a:r>
              <a:rPr lang="en-US" dirty="0" smtClean="0">
                <a:latin typeface="Arial Black" pitchFamily="34" charset="0"/>
              </a:rPr>
              <a:t>Decision Tree</a:t>
            </a:r>
            <a:endParaRPr lang="en-US" dirty="0">
              <a:latin typeface="Arial Black"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905000" y="838200"/>
            <a:ext cx="5041835" cy="5638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138"/>
          <a:ext cx="8229600" cy="4754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latin typeface="Arial Black" pitchFamily="34" charset="0"/>
                        </a:rPr>
                        <a:t>Email Content</a:t>
                      </a:r>
                      <a:endParaRPr lang="en-US" dirty="0">
                        <a:latin typeface="Arial Black" pitchFamily="34" charset="0"/>
                      </a:endParaRPr>
                    </a:p>
                  </a:txBody>
                  <a:tcPr/>
                </a:tc>
                <a:tc>
                  <a:txBody>
                    <a:bodyPr/>
                    <a:lstStyle/>
                    <a:p>
                      <a:r>
                        <a:rPr lang="en-US" dirty="0" smtClean="0">
                          <a:latin typeface="Arial Black" pitchFamily="34" charset="0"/>
                        </a:rPr>
                        <a:t>Recommendation</a:t>
                      </a:r>
                      <a:endParaRPr lang="en-US" dirty="0">
                        <a:latin typeface="Arial Black" pitchFamily="34" charset="0"/>
                      </a:endParaRPr>
                    </a:p>
                  </a:txBody>
                  <a:tcPr/>
                </a:tc>
              </a:tr>
              <a:tr h="370840">
                <a:tc>
                  <a:txBody>
                    <a:bodyPr/>
                    <a:lstStyle/>
                    <a:p>
                      <a:r>
                        <a:rPr lang="en-US" sz="1000" dirty="0" smtClean="0">
                          <a:latin typeface="Arial Black" pitchFamily="34" charset="0"/>
                        </a:rPr>
                        <a:t>List/</a:t>
                      </a:r>
                      <a:r>
                        <a:rPr lang="en-US" sz="1000" dirty="0" err="1" smtClean="0">
                          <a:latin typeface="Arial Black" pitchFamily="34" charset="0"/>
                        </a:rPr>
                        <a:t>Serv</a:t>
                      </a:r>
                      <a:endParaRPr lang="en-US" sz="1000" dirty="0">
                        <a:latin typeface="Arial Black" pitchFamily="34" charset="0"/>
                      </a:endParaRPr>
                    </a:p>
                  </a:txBody>
                  <a:tcPr/>
                </a:tc>
                <a:tc>
                  <a:txBody>
                    <a:bodyPr/>
                    <a:lstStyle/>
                    <a:p>
                      <a:r>
                        <a:rPr lang="en-US" sz="1000" dirty="0" err="1" smtClean="0">
                          <a:latin typeface="Arial Black" pitchFamily="34" charset="0"/>
                        </a:rPr>
                        <a:t>NonRecord</a:t>
                      </a:r>
                      <a:r>
                        <a:rPr lang="en-US" sz="1000" dirty="0" smtClean="0">
                          <a:latin typeface="Arial Black" pitchFamily="34" charset="0"/>
                        </a:rPr>
                        <a:t> – No Retention Required</a:t>
                      </a:r>
                      <a:endParaRPr lang="en-US" sz="1000" dirty="0">
                        <a:latin typeface="Arial Black" pitchFamily="34" charset="0"/>
                      </a:endParaRPr>
                    </a:p>
                  </a:txBody>
                  <a:tcPr/>
                </a:tc>
              </a:tr>
              <a:tr h="370840">
                <a:tc>
                  <a:txBody>
                    <a:bodyPr/>
                    <a:lstStyle/>
                    <a:p>
                      <a:r>
                        <a:rPr lang="en-US" sz="1000" dirty="0" smtClean="0">
                          <a:latin typeface="Arial Black" pitchFamily="34" charset="0"/>
                        </a:rPr>
                        <a:t>Email Response</a:t>
                      </a:r>
                    </a:p>
                    <a:p>
                      <a:r>
                        <a:rPr lang="en-US" sz="1000" dirty="0" smtClean="0">
                          <a:latin typeface="Arial Black" pitchFamily="34" charset="0"/>
                        </a:rPr>
                        <a:t>“Hours</a:t>
                      </a:r>
                      <a:r>
                        <a:rPr lang="en-US" sz="1000" baseline="0" dirty="0" smtClean="0">
                          <a:latin typeface="Arial Black" pitchFamily="34" charset="0"/>
                        </a:rPr>
                        <a:t> of Operation”</a:t>
                      </a:r>
                      <a:endParaRPr lang="en-US" sz="1000" dirty="0">
                        <a:latin typeface="Arial Black" pitchFamily="34" charset="0"/>
                      </a:endParaRPr>
                    </a:p>
                  </a:txBody>
                  <a:tcPr/>
                </a:tc>
                <a:tc>
                  <a:txBody>
                    <a:bodyPr/>
                    <a:lstStyle/>
                    <a:p>
                      <a:r>
                        <a:rPr lang="en-US" sz="1000" dirty="0" smtClean="0">
                          <a:latin typeface="Arial Black" pitchFamily="34" charset="0"/>
                        </a:rPr>
                        <a:t>14 Days</a:t>
                      </a:r>
                    </a:p>
                  </a:txBody>
                  <a:tcPr/>
                </a:tc>
              </a:tr>
              <a:tr h="370840">
                <a:tc>
                  <a:txBody>
                    <a:bodyPr/>
                    <a:lstStyle/>
                    <a:p>
                      <a:r>
                        <a:rPr lang="en-US" sz="1000" dirty="0" smtClean="0">
                          <a:latin typeface="Arial Black" pitchFamily="34" charset="0"/>
                        </a:rPr>
                        <a:t>Email Response</a:t>
                      </a:r>
                    </a:p>
                    <a:p>
                      <a:r>
                        <a:rPr lang="en-US" sz="1000" baseline="0" dirty="0" smtClean="0">
                          <a:latin typeface="Arial Black" pitchFamily="34" charset="0"/>
                        </a:rPr>
                        <a:t>“Makes Recommendation or Decision”</a:t>
                      </a:r>
                      <a:endParaRPr lang="en-US" sz="1000" dirty="0">
                        <a:latin typeface="Arial Black" pitchFamily="34" charset="0"/>
                      </a:endParaRPr>
                    </a:p>
                  </a:txBody>
                  <a:tcPr/>
                </a:tc>
                <a:tc>
                  <a:txBody>
                    <a:bodyPr/>
                    <a:lstStyle/>
                    <a:p>
                      <a:r>
                        <a:rPr lang="en-US" sz="1000" dirty="0" smtClean="0">
                          <a:latin typeface="Arial Black" pitchFamily="34" charset="0"/>
                        </a:rPr>
                        <a:t>2 Years</a:t>
                      </a:r>
                      <a:endParaRPr lang="en-US" sz="1000" dirty="0">
                        <a:latin typeface="Arial Black" pitchFamily="34" charset="0"/>
                      </a:endParaRPr>
                    </a:p>
                  </a:txBody>
                  <a:tcPr/>
                </a:tc>
              </a:tr>
              <a:tr h="370840">
                <a:tc>
                  <a:txBody>
                    <a:bodyPr/>
                    <a:lstStyle/>
                    <a:p>
                      <a:r>
                        <a:rPr lang="en-US" sz="1000" dirty="0" smtClean="0">
                          <a:latin typeface="Arial Black" pitchFamily="34" charset="0"/>
                        </a:rPr>
                        <a:t>Contract Negotiations</a:t>
                      </a:r>
                      <a:endParaRPr lang="en-US" sz="1000" dirty="0">
                        <a:latin typeface="Arial Black" pitchFamily="34" charset="0"/>
                      </a:endParaRPr>
                    </a:p>
                  </a:txBody>
                  <a:tcPr/>
                </a:tc>
                <a:tc>
                  <a:txBody>
                    <a:bodyPr/>
                    <a:lstStyle/>
                    <a:p>
                      <a:r>
                        <a:rPr lang="en-US" sz="1000" dirty="0" smtClean="0">
                          <a:latin typeface="Arial Black" pitchFamily="34" charset="0"/>
                        </a:rPr>
                        <a:t>HOLD - Event</a:t>
                      </a:r>
                      <a:r>
                        <a:rPr lang="en-US" sz="1000" baseline="0" dirty="0" smtClean="0">
                          <a:latin typeface="Arial Black" pitchFamily="34" charset="0"/>
                        </a:rPr>
                        <a:t> (Never)</a:t>
                      </a:r>
                    </a:p>
                    <a:p>
                      <a:r>
                        <a:rPr lang="en-US" sz="1000" baseline="0" dirty="0" smtClean="0">
                          <a:latin typeface="Arial Black" pitchFamily="34" charset="0"/>
                        </a:rPr>
                        <a:t>(</a:t>
                      </a:r>
                      <a:r>
                        <a:rPr lang="en-US" sz="1000" dirty="0" smtClean="0">
                          <a:latin typeface="Arial Black" pitchFamily="34" charset="0"/>
                        </a:rPr>
                        <a:t>5 Years after End of Contract</a:t>
                      </a:r>
                      <a:r>
                        <a:rPr lang="en-US" sz="1000" baseline="0" dirty="0" smtClean="0">
                          <a:latin typeface="Arial Black" pitchFamily="34" charset="0"/>
                        </a:rPr>
                        <a:t> - Manual Management)</a:t>
                      </a:r>
                      <a:endParaRPr lang="en-US" sz="1000" dirty="0">
                        <a:latin typeface="Arial Black" pitchFamily="34" charset="0"/>
                      </a:endParaRPr>
                    </a:p>
                  </a:txBody>
                  <a:tcPr/>
                </a:tc>
              </a:tr>
              <a:tr h="370840">
                <a:tc>
                  <a:txBody>
                    <a:bodyPr/>
                    <a:lstStyle/>
                    <a:p>
                      <a:r>
                        <a:rPr lang="en-US" sz="1000" dirty="0" smtClean="0">
                          <a:latin typeface="Arial Black" pitchFamily="34" charset="0"/>
                        </a:rPr>
                        <a:t>Vacation</a:t>
                      </a:r>
                      <a:r>
                        <a:rPr lang="en-US" sz="1000" baseline="0" dirty="0" smtClean="0">
                          <a:latin typeface="Arial Black" pitchFamily="34" charset="0"/>
                        </a:rPr>
                        <a:t> /Sick Leave Request</a:t>
                      </a:r>
                      <a:endParaRPr lang="en-US" sz="1000" dirty="0">
                        <a:latin typeface="Arial Black" pitchFamily="34" charset="0"/>
                      </a:endParaRPr>
                    </a:p>
                  </a:txBody>
                  <a:tcPr/>
                </a:tc>
                <a:tc>
                  <a:txBody>
                    <a:bodyPr/>
                    <a:lstStyle/>
                    <a:p>
                      <a:r>
                        <a:rPr lang="en-US" sz="1000" dirty="0" smtClean="0">
                          <a:latin typeface="Arial Black" pitchFamily="34" charset="0"/>
                        </a:rPr>
                        <a:t>Received Approval – 5 Years</a:t>
                      </a:r>
                    </a:p>
                    <a:p>
                      <a:r>
                        <a:rPr lang="en-US" sz="1000" dirty="0" smtClean="0">
                          <a:latin typeface="Arial Black" pitchFamily="34" charset="0"/>
                        </a:rPr>
                        <a:t>Sent Request – 14 Days</a:t>
                      </a:r>
                      <a:endParaRPr lang="en-US" sz="1000" dirty="0">
                        <a:latin typeface="Arial Black" pitchFamily="34" charset="0"/>
                      </a:endParaRPr>
                    </a:p>
                  </a:txBody>
                  <a:tcPr/>
                </a:tc>
              </a:tr>
              <a:tr h="370840">
                <a:tc>
                  <a:txBody>
                    <a:bodyPr/>
                    <a:lstStyle/>
                    <a:p>
                      <a:r>
                        <a:rPr lang="en-US" sz="1000" dirty="0" smtClean="0">
                          <a:latin typeface="Arial Black" pitchFamily="34" charset="0"/>
                        </a:rPr>
                        <a:t>Internal Procedure Clarification</a:t>
                      </a:r>
                      <a:endParaRPr lang="en-US" sz="1000" dirty="0">
                        <a:latin typeface="Arial Black" pitchFamily="34" charset="0"/>
                      </a:endParaRPr>
                    </a:p>
                  </a:txBody>
                  <a:tcPr/>
                </a:tc>
                <a:tc>
                  <a:txBody>
                    <a:bodyPr/>
                    <a:lstStyle/>
                    <a:p>
                      <a:r>
                        <a:rPr lang="en-US" sz="1000" dirty="0" smtClean="0">
                          <a:latin typeface="Arial Black" pitchFamily="34" charset="0"/>
                        </a:rPr>
                        <a:t>2 Years</a:t>
                      </a:r>
                      <a:endParaRPr lang="en-US" sz="1000" dirty="0">
                        <a:latin typeface="Arial Black" pitchFamily="34" charset="0"/>
                      </a:endParaRPr>
                    </a:p>
                  </a:txBody>
                  <a:tcPr/>
                </a:tc>
              </a:tr>
              <a:tr h="370840">
                <a:tc>
                  <a:txBody>
                    <a:bodyPr/>
                    <a:lstStyle/>
                    <a:p>
                      <a:r>
                        <a:rPr lang="en-US" sz="1000" dirty="0" smtClean="0">
                          <a:latin typeface="Arial Black" pitchFamily="34" charset="0"/>
                        </a:rPr>
                        <a:t>Policy Development and Decisions</a:t>
                      </a:r>
                      <a:endParaRPr lang="en-US" sz="1000" dirty="0">
                        <a:latin typeface="Arial Black" pitchFamily="34" charset="0"/>
                      </a:endParaRPr>
                    </a:p>
                  </a:txBody>
                  <a:tcPr/>
                </a:tc>
                <a:tc>
                  <a:txBody>
                    <a:bodyPr/>
                    <a:lstStyle/>
                    <a:p>
                      <a:r>
                        <a:rPr lang="en-US" sz="1000" dirty="0" smtClean="0">
                          <a:latin typeface="Arial Black" pitchFamily="34" charset="0"/>
                        </a:rPr>
                        <a:t>8 Years</a:t>
                      </a:r>
                    </a:p>
                  </a:txBody>
                  <a:tcPr/>
                </a:tc>
              </a:tr>
              <a:tr h="370840">
                <a:tc>
                  <a:txBody>
                    <a:bodyPr/>
                    <a:lstStyle/>
                    <a:p>
                      <a:r>
                        <a:rPr lang="en-US" sz="1000" dirty="0" smtClean="0">
                          <a:latin typeface="Arial Black" pitchFamily="34" charset="0"/>
                        </a:rPr>
                        <a:t>Feedback on Reports or Studies</a:t>
                      </a:r>
                      <a:endParaRPr lang="en-US" sz="1000" dirty="0">
                        <a:latin typeface="Arial Black" pitchFamily="34" charset="0"/>
                      </a:endParaRPr>
                    </a:p>
                  </a:txBody>
                  <a:tcPr/>
                </a:tc>
                <a:tc>
                  <a:txBody>
                    <a:bodyPr/>
                    <a:lstStyle/>
                    <a:p>
                      <a:r>
                        <a:rPr lang="en-US" sz="1000" dirty="0" smtClean="0">
                          <a:latin typeface="Arial Black" pitchFamily="34" charset="0"/>
                        </a:rPr>
                        <a:t>2 Years</a:t>
                      </a:r>
                      <a:endParaRPr lang="en-US" sz="1000" dirty="0">
                        <a:latin typeface="Arial Black" pitchFamily="34" charset="0"/>
                      </a:endParaRPr>
                    </a:p>
                  </a:txBody>
                  <a:tcPr/>
                </a:tc>
              </a:tr>
              <a:tr h="370840">
                <a:tc>
                  <a:txBody>
                    <a:bodyPr/>
                    <a:lstStyle/>
                    <a:p>
                      <a:r>
                        <a:rPr lang="en-US" sz="1000" dirty="0" smtClean="0">
                          <a:latin typeface="Arial Black" pitchFamily="34" charset="0"/>
                        </a:rPr>
                        <a:t>Electronic Magazines/Subscriptions</a:t>
                      </a:r>
                      <a:endParaRPr lang="en-US" sz="1000" dirty="0">
                        <a:latin typeface="Arial Black" pitchFamily="34" charset="0"/>
                      </a:endParaRPr>
                    </a:p>
                  </a:txBody>
                  <a:tcPr/>
                </a:tc>
                <a:tc>
                  <a:txBody>
                    <a:bodyPr/>
                    <a:lstStyle/>
                    <a:p>
                      <a:r>
                        <a:rPr lang="en-US" sz="1000" u="sng" dirty="0" smtClean="0">
                          <a:latin typeface="Arial Black" pitchFamily="34" charset="0"/>
                        </a:rPr>
                        <a:t>&lt;</a:t>
                      </a:r>
                      <a:r>
                        <a:rPr lang="en-US" sz="1000" u="none" baseline="0" dirty="0" smtClean="0">
                          <a:latin typeface="Arial Black" pitchFamily="34" charset="0"/>
                        </a:rPr>
                        <a:t> 6 Months or Less (Value – Professional Interest)</a:t>
                      </a:r>
                      <a:endParaRPr lang="en-US" sz="1000" u="sng" dirty="0">
                        <a:latin typeface="Arial Black" pitchFamily="34" charset="0"/>
                      </a:endParaRPr>
                    </a:p>
                  </a:txBody>
                  <a:tcPr/>
                </a:tc>
              </a:tr>
              <a:tr h="370840">
                <a:tc>
                  <a:txBody>
                    <a:bodyPr/>
                    <a:lstStyle/>
                    <a:p>
                      <a:r>
                        <a:rPr lang="en-US" sz="1000" dirty="0" smtClean="0">
                          <a:latin typeface="Arial Black" pitchFamily="34" charset="0"/>
                        </a:rPr>
                        <a:t>Professional</a:t>
                      </a:r>
                      <a:r>
                        <a:rPr lang="en-US" sz="1000" baseline="0" dirty="0" smtClean="0">
                          <a:latin typeface="Arial Black" pitchFamily="34" charset="0"/>
                        </a:rPr>
                        <a:t> Reference Materials – Received or Sent</a:t>
                      </a:r>
                      <a:endParaRPr lang="en-US" sz="1000" dirty="0">
                        <a:latin typeface="Arial Black"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u="sng" dirty="0" smtClean="0">
                          <a:latin typeface="Arial Black" pitchFamily="34" charset="0"/>
                        </a:rPr>
                        <a:t>&lt;</a:t>
                      </a:r>
                      <a:r>
                        <a:rPr lang="en-US" sz="1000" u="none" baseline="0" dirty="0" smtClean="0">
                          <a:latin typeface="Arial Black" pitchFamily="34" charset="0"/>
                        </a:rPr>
                        <a:t> 6 Months or Less (Value – Professional Interest)</a:t>
                      </a:r>
                      <a:endParaRPr lang="en-US" sz="1000" u="sng" dirty="0" smtClean="0">
                        <a:latin typeface="Arial Black" pitchFamily="34" charset="0"/>
                      </a:endParaRPr>
                    </a:p>
                    <a:p>
                      <a:endParaRPr lang="en-US" sz="1000" dirty="0">
                        <a:latin typeface="Arial Black" pitchFamily="34" charset="0"/>
                      </a:endParaRPr>
                    </a:p>
                  </a:txBody>
                  <a:tcPr/>
                </a:tc>
              </a:tr>
              <a:tr h="370840">
                <a:tc>
                  <a:txBody>
                    <a:bodyPr/>
                    <a:lstStyle/>
                    <a:p>
                      <a:r>
                        <a:rPr lang="en-US" sz="1000" dirty="0" smtClean="0">
                          <a:latin typeface="Arial Black" pitchFamily="34" charset="0"/>
                        </a:rPr>
                        <a:t>Projects</a:t>
                      </a:r>
                      <a:r>
                        <a:rPr lang="en-US" sz="1000" baseline="0" dirty="0" smtClean="0">
                          <a:latin typeface="Arial Black" pitchFamily="34" charset="0"/>
                        </a:rPr>
                        <a:t> </a:t>
                      </a:r>
                      <a:endParaRPr lang="en-US" sz="1000" dirty="0">
                        <a:latin typeface="Arial Black" pitchFamily="34" charset="0"/>
                      </a:endParaRPr>
                    </a:p>
                  </a:txBody>
                  <a:tcPr/>
                </a:tc>
                <a:tc>
                  <a:txBody>
                    <a:bodyPr/>
                    <a:lstStyle/>
                    <a:p>
                      <a:r>
                        <a:rPr lang="en-US" sz="1000" dirty="0" smtClean="0">
                          <a:latin typeface="Arial Black" pitchFamily="34" charset="0"/>
                        </a:rPr>
                        <a:t>HOLD – Event</a:t>
                      </a:r>
                      <a:r>
                        <a:rPr lang="en-US" sz="1000" baseline="0" dirty="0" smtClean="0">
                          <a:latin typeface="Arial Black" pitchFamily="34" charset="0"/>
                        </a:rPr>
                        <a:t> (Never)</a:t>
                      </a:r>
                    </a:p>
                    <a:p>
                      <a:r>
                        <a:rPr lang="en-US" sz="1000" baseline="0" dirty="0" smtClean="0">
                          <a:latin typeface="Arial Black" pitchFamily="34" charset="0"/>
                        </a:rPr>
                        <a:t>( 5 Years after Project Conclusion – Manual Management)</a:t>
                      </a:r>
                      <a:endParaRPr lang="en-US" sz="1000" dirty="0">
                        <a:latin typeface="Arial Black" pitchFamily="34" charset="0"/>
                      </a:endParaRPr>
                    </a:p>
                  </a:txBody>
                  <a:tcPr/>
                </a:tc>
              </a:tr>
            </a:tbl>
          </a:graphicData>
        </a:graphic>
      </p:graphicFrame>
      <p:sp>
        <p:nvSpPr>
          <p:cNvPr id="4" name="Title 3"/>
          <p:cNvSpPr>
            <a:spLocks noGrp="1"/>
          </p:cNvSpPr>
          <p:nvPr>
            <p:ph type="title"/>
          </p:nvPr>
        </p:nvSpPr>
        <p:spPr/>
        <p:txBody>
          <a:bodyPr>
            <a:normAutofit fontScale="90000"/>
          </a:bodyPr>
          <a:lstStyle/>
          <a:p>
            <a:r>
              <a:rPr lang="en-US" sz="4400" dirty="0" smtClean="0">
                <a:latin typeface="Arial Black" pitchFamily="34" charset="0"/>
              </a:rPr>
              <a:t>Email Content and</a:t>
            </a:r>
            <a:r>
              <a:rPr lang="en-US" sz="4400" dirty="0" smtClean="0"/>
              <a:t>  </a:t>
            </a:r>
            <a:r>
              <a:rPr lang="en-US" sz="4400" dirty="0" smtClean="0">
                <a:latin typeface="Arial Black" pitchFamily="34" charset="0"/>
              </a:rPr>
              <a:t>Retention Recommendations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500" dirty="0" smtClean="0">
                <a:latin typeface="Arial Black" pitchFamily="34" charset="0"/>
              </a:rPr>
              <a:t>State Archives Guideline for Communication/Correspondence</a:t>
            </a:r>
            <a:endParaRPr lang="en-US" sz="3500" dirty="0">
              <a:latin typeface="Arial Black" pitchFamily="34" charset="0"/>
            </a:endParaRPr>
          </a:p>
        </p:txBody>
      </p:sp>
      <p:pic>
        <p:nvPicPr>
          <p:cNvPr id="4" name="Picture 2"/>
          <p:cNvPicPr>
            <a:picLocks noGrp="1" noChangeAspect="1" noChangeArrowheads="1"/>
          </p:cNvPicPr>
          <p:nvPr>
            <p:ph idx="1"/>
          </p:nvPr>
        </p:nvPicPr>
        <p:blipFill>
          <a:blip r:embed="rId2" cstate="print"/>
          <a:srcRect/>
          <a:stretch>
            <a:fillRect/>
          </a:stretch>
        </p:blipFill>
        <p:spPr bwMode="auto">
          <a:xfrm>
            <a:off x="1219200" y="1371600"/>
            <a:ext cx="6574675" cy="529606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458200" cy="4525963"/>
          </a:xfrm>
        </p:spPr>
        <p:txBody>
          <a:bodyPr>
            <a:normAutofit fontScale="92500" lnSpcReduction="20000"/>
          </a:bodyPr>
          <a:lstStyle/>
          <a:p>
            <a:endParaRPr lang="en-US" dirty="0" smtClean="0">
              <a:latin typeface="Arial Black" pitchFamily="34" charset="0"/>
              <a:cs typeface="Arial" pitchFamily="34" charset="0"/>
            </a:endParaRPr>
          </a:p>
          <a:p>
            <a:r>
              <a:rPr lang="en-US" dirty="0" smtClean="0">
                <a:latin typeface="Arial Black" pitchFamily="34" charset="0"/>
                <a:cs typeface="Arial" pitchFamily="34" charset="0"/>
              </a:rPr>
              <a:t>Default Retention Policies/Tags</a:t>
            </a:r>
          </a:p>
          <a:p>
            <a:pPr>
              <a:buNone/>
            </a:pPr>
            <a:endParaRPr lang="en-US" dirty="0" smtClean="0">
              <a:latin typeface="Arial Black" pitchFamily="34" charset="0"/>
              <a:cs typeface="Arial" pitchFamily="34" charset="0"/>
            </a:endParaRPr>
          </a:p>
          <a:p>
            <a:r>
              <a:rPr lang="en-US" dirty="0" smtClean="0">
                <a:latin typeface="Arial Black" pitchFamily="34" charset="0"/>
                <a:cs typeface="Arial" pitchFamily="34" charset="0"/>
              </a:rPr>
              <a:t>Automated email disposal based on rules and the system cycling process</a:t>
            </a:r>
          </a:p>
          <a:p>
            <a:endParaRPr lang="en-US" sz="1100" dirty="0" smtClean="0">
              <a:latin typeface="Arial Black" pitchFamily="34" charset="0"/>
              <a:cs typeface="Arial" pitchFamily="34" charset="0"/>
            </a:endParaRPr>
          </a:p>
          <a:p>
            <a:r>
              <a:rPr lang="en-US" dirty="0" smtClean="0">
                <a:latin typeface="Arial Black" pitchFamily="34" charset="0"/>
                <a:cs typeface="Arial" pitchFamily="34" charset="0"/>
              </a:rPr>
              <a:t>Manual Management for some email</a:t>
            </a:r>
          </a:p>
          <a:p>
            <a:endParaRPr lang="en-US" sz="1000" dirty="0" smtClean="0">
              <a:latin typeface="Arial Black" pitchFamily="34" charset="0"/>
              <a:cs typeface="Arial" pitchFamily="34" charset="0"/>
            </a:endParaRPr>
          </a:p>
          <a:p>
            <a:r>
              <a:rPr lang="en-US" dirty="0" smtClean="0">
                <a:latin typeface="Arial Black" pitchFamily="34" charset="0"/>
                <a:cs typeface="Arial" pitchFamily="34" charset="0"/>
              </a:rPr>
              <a:t>Parent folders with assigned Retention determine disposition for sub-folders &amp; email unless:</a:t>
            </a:r>
          </a:p>
          <a:p>
            <a:endParaRPr lang="en-US" sz="1100" dirty="0" smtClean="0">
              <a:latin typeface="Arial Black" pitchFamily="34" charset="0"/>
              <a:cs typeface="Arial" pitchFamily="34" charset="0"/>
            </a:endParaRPr>
          </a:p>
          <a:p>
            <a:pPr lvl="2"/>
            <a:r>
              <a:rPr lang="en-US" dirty="0" smtClean="0">
                <a:latin typeface="Arial Black" pitchFamily="34" charset="0"/>
                <a:cs typeface="Arial" pitchFamily="34" charset="0"/>
              </a:rPr>
              <a:t>Sub-folder given a different </a:t>
            </a:r>
            <a:r>
              <a:rPr lang="en-US" dirty="0" err="1" smtClean="0">
                <a:latin typeface="Arial Black" pitchFamily="34" charset="0"/>
                <a:cs typeface="Arial" pitchFamily="34" charset="0"/>
              </a:rPr>
              <a:t>RM</a:t>
            </a:r>
            <a:r>
              <a:rPr lang="en-US" dirty="0" smtClean="0">
                <a:latin typeface="Arial Black" pitchFamily="34" charset="0"/>
                <a:cs typeface="Arial" pitchFamily="34" charset="0"/>
              </a:rPr>
              <a:t> policy or individual email tagged with a different </a:t>
            </a:r>
            <a:r>
              <a:rPr lang="en-US" dirty="0" err="1" smtClean="0">
                <a:latin typeface="Arial Black" pitchFamily="34" charset="0"/>
                <a:cs typeface="Arial" pitchFamily="34" charset="0"/>
              </a:rPr>
              <a:t>RM</a:t>
            </a:r>
            <a:r>
              <a:rPr lang="en-US" dirty="0" smtClean="0">
                <a:latin typeface="Arial Black" pitchFamily="34" charset="0"/>
                <a:cs typeface="Arial" pitchFamily="34" charset="0"/>
              </a:rPr>
              <a:t> requirement</a:t>
            </a:r>
          </a:p>
        </p:txBody>
      </p:sp>
      <p:sp>
        <p:nvSpPr>
          <p:cNvPr id="3" name="Title 2"/>
          <p:cNvSpPr>
            <a:spLocks noGrp="1"/>
          </p:cNvSpPr>
          <p:nvPr>
            <p:ph type="title"/>
          </p:nvPr>
        </p:nvSpPr>
        <p:spPr/>
        <p:txBody>
          <a:bodyPr>
            <a:normAutofit fontScale="90000"/>
          </a:bodyPr>
          <a:lstStyle/>
          <a:p>
            <a:pPr algn="ctr"/>
            <a:r>
              <a:rPr lang="en-US" sz="4000" dirty="0" smtClean="0">
                <a:latin typeface="Arial Black" pitchFamily="34" charset="0"/>
              </a:rPr>
              <a:t>MS Outlook / Exchange 2010 </a:t>
            </a: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RM Information</a:t>
            </a:r>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905000"/>
            <a:ext cx="8382000" cy="4102291"/>
          </a:xfrm>
        </p:spPr>
        <p:txBody>
          <a:bodyPr>
            <a:normAutofit lnSpcReduction="10000"/>
          </a:bodyPr>
          <a:lstStyle/>
          <a:p>
            <a:pPr>
              <a:buNone/>
            </a:pPr>
            <a:endParaRPr lang="en-US" sz="1000" dirty="0" smtClean="0">
              <a:latin typeface="Arial Black" pitchFamily="34" charset="0"/>
            </a:endParaRPr>
          </a:p>
          <a:p>
            <a:endParaRPr lang="en-US" sz="1000" dirty="0" smtClean="0">
              <a:latin typeface="Arial Black" pitchFamily="34" charset="0"/>
            </a:endParaRPr>
          </a:p>
          <a:p>
            <a:r>
              <a:rPr lang="en-US" dirty="0" smtClean="0">
                <a:latin typeface="Arial Black" pitchFamily="34" charset="0"/>
              </a:rPr>
              <a:t>MS Outlook / Exchange 2010 allows end users:</a:t>
            </a:r>
          </a:p>
          <a:p>
            <a:endParaRPr lang="en-US" sz="1000" dirty="0" smtClean="0">
              <a:latin typeface="Arial Black" pitchFamily="34" charset="0"/>
            </a:endParaRPr>
          </a:p>
          <a:p>
            <a:pPr lvl="1"/>
            <a:r>
              <a:rPr lang="en-US" dirty="0" smtClean="0">
                <a:latin typeface="Arial Black" pitchFamily="34" charset="0"/>
              </a:rPr>
              <a:t>Management of email</a:t>
            </a:r>
          </a:p>
          <a:p>
            <a:pPr lvl="1">
              <a:buNone/>
            </a:pPr>
            <a:endParaRPr lang="en-US" dirty="0" smtClean="0">
              <a:latin typeface="Arial Black" pitchFamily="34" charset="0"/>
            </a:endParaRPr>
          </a:p>
          <a:p>
            <a:pPr lvl="1"/>
            <a:r>
              <a:rPr lang="en-US" dirty="0" smtClean="0">
                <a:latin typeface="Arial Black" pitchFamily="34" charset="0"/>
              </a:rPr>
              <a:t>By applying retention policies/rules to folders and or individual email</a:t>
            </a:r>
          </a:p>
          <a:p>
            <a:pPr lvl="1">
              <a:buNone/>
            </a:pPr>
            <a:endParaRPr lang="en-US" dirty="0" smtClean="0">
              <a:latin typeface="Arial Black" pitchFamily="34" charset="0"/>
            </a:endParaRPr>
          </a:p>
          <a:p>
            <a:pPr lvl="1"/>
            <a:r>
              <a:rPr lang="en-US" dirty="0" smtClean="0">
                <a:latin typeface="Arial Black" pitchFamily="34" charset="0"/>
              </a:rPr>
              <a:t>Allows flexibility in development of personal folder organization/structure</a:t>
            </a:r>
          </a:p>
          <a:p>
            <a:pPr lvl="1"/>
            <a:endParaRPr lang="en-US" sz="1000" dirty="0" smtClean="0">
              <a:latin typeface="Arial Black" pitchFamily="34" charset="0"/>
            </a:endParaRPr>
          </a:p>
          <a:p>
            <a:pPr lvl="1"/>
            <a:endParaRPr lang="en-US" dirty="0" smtClean="0">
              <a:latin typeface="Arial Black" pitchFamily="34" charset="0"/>
            </a:endParaRPr>
          </a:p>
          <a:p>
            <a:pPr lvl="1"/>
            <a:endParaRPr lang="en-US" dirty="0">
              <a:latin typeface="Arial Black" pitchFamily="34" charset="0"/>
            </a:endParaRPr>
          </a:p>
        </p:txBody>
      </p:sp>
      <p:sp>
        <p:nvSpPr>
          <p:cNvPr id="3" name="Title 2"/>
          <p:cNvSpPr>
            <a:spLocks noGrp="1"/>
          </p:cNvSpPr>
          <p:nvPr>
            <p:ph type="title"/>
          </p:nvPr>
        </p:nvSpPr>
        <p:spPr/>
        <p:txBody>
          <a:bodyPr>
            <a:normAutofit fontScale="90000"/>
          </a:bodyPr>
          <a:lstStyle/>
          <a:p>
            <a:pPr algn="ctr"/>
            <a:r>
              <a:rPr lang="en-US" sz="4000" dirty="0" smtClean="0">
                <a:latin typeface="Arial Black" pitchFamily="34" charset="0"/>
              </a:rPr>
              <a:t>MS Outlook / Exchange 2010 </a:t>
            </a:r>
            <a:r>
              <a:rPr lang="en-US" dirty="0" smtClean="0">
                <a:latin typeface="Arial Black" pitchFamily="34" charset="0"/>
              </a:rPr>
              <a:t/>
            </a:r>
            <a:br>
              <a:rPr lang="en-US" dirty="0" smtClean="0">
                <a:latin typeface="Arial Black" pitchFamily="34" charset="0"/>
              </a:rPr>
            </a:br>
            <a:r>
              <a:rPr lang="en-US" dirty="0" smtClean="0">
                <a:latin typeface="Arial Black" pitchFamily="34" charset="0"/>
              </a:rPr>
              <a:t>Email Management</a:t>
            </a:r>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en-US" sz="2000" dirty="0" smtClean="0">
                <a:latin typeface="Arial Black" pitchFamily="34" charset="0"/>
              </a:rPr>
              <a:t>Assign a retention policy to folders:</a:t>
            </a:r>
          </a:p>
          <a:p>
            <a:pPr>
              <a:buNone/>
            </a:pPr>
            <a:endParaRPr lang="en-US" sz="2000" dirty="0" smtClean="0">
              <a:latin typeface="Arial Black" pitchFamily="34" charset="0"/>
            </a:endParaRPr>
          </a:p>
          <a:p>
            <a:pPr marL="624078" indent="-514350">
              <a:buNone/>
            </a:pPr>
            <a:r>
              <a:rPr lang="en-US" sz="1800" dirty="0" smtClean="0">
                <a:latin typeface="Arial Black" pitchFamily="34" charset="0"/>
              </a:rPr>
              <a:t>1. In the Navigation Pane, click a mail folder.</a:t>
            </a:r>
          </a:p>
          <a:p>
            <a:pPr marL="624078" indent="-514350">
              <a:buAutoNum type="arabicPeriod"/>
            </a:pPr>
            <a:endParaRPr lang="en-US" sz="1800" dirty="0" smtClean="0">
              <a:latin typeface="Arial Black" pitchFamily="34" charset="0"/>
            </a:endParaRPr>
          </a:p>
          <a:p>
            <a:pPr marL="624078" indent="-514350">
              <a:buNone/>
            </a:pPr>
            <a:r>
              <a:rPr lang="en-US" sz="1800" dirty="0" smtClean="0">
                <a:latin typeface="Arial Black" pitchFamily="34" charset="0"/>
              </a:rPr>
              <a:t>2. On the Folder tab, in the Properties group, click Policy.</a:t>
            </a:r>
          </a:p>
          <a:p>
            <a:pPr marL="624078" indent="-514350">
              <a:buAutoNum type="arabicPeriod"/>
            </a:pPr>
            <a:endParaRPr lang="en-US" sz="1800" dirty="0" smtClean="0">
              <a:latin typeface="Arial Black" pitchFamily="34" charset="0"/>
            </a:endParaRPr>
          </a:p>
          <a:p>
            <a:pPr marL="624078" indent="-514350">
              <a:buAutoNum type="arabicPeriod"/>
            </a:pPr>
            <a:endParaRPr lang="en-US" sz="1800" dirty="0" smtClean="0">
              <a:latin typeface="Arial Black" pitchFamily="34" charset="0"/>
            </a:endParaRPr>
          </a:p>
          <a:p>
            <a:pPr marL="624078" indent="-514350">
              <a:buNone/>
            </a:pPr>
            <a:endParaRPr lang="en-US" sz="1800" dirty="0" smtClean="0">
              <a:latin typeface="Arial Black" pitchFamily="34" charset="0"/>
            </a:endParaRPr>
          </a:p>
          <a:p>
            <a:pPr marL="624078" indent="-514350">
              <a:buNone/>
            </a:pPr>
            <a:endParaRPr lang="en-US" sz="1800" dirty="0" smtClean="0">
              <a:latin typeface="Arial Black" pitchFamily="34" charset="0"/>
            </a:endParaRPr>
          </a:p>
          <a:p>
            <a:pPr marL="624078" indent="-514350">
              <a:buNone/>
            </a:pPr>
            <a:r>
              <a:rPr lang="en-US" sz="1800" dirty="0" smtClean="0">
                <a:latin typeface="Arial Black" pitchFamily="34" charset="0"/>
              </a:rPr>
              <a:t>3. On the Policy tab, in the Folder Policy list, click an entry based on your agency’s schedules/guidelines. </a:t>
            </a:r>
          </a:p>
          <a:p>
            <a:pPr marL="624078" indent="-514350">
              <a:buNone/>
            </a:pPr>
            <a:endParaRPr lang="en-US" sz="1800" dirty="0" smtClean="0">
              <a:latin typeface="Arial Black" pitchFamily="34" charset="0"/>
            </a:endParaRPr>
          </a:p>
          <a:p>
            <a:pPr marL="624078" indent="-514350">
              <a:buNone/>
            </a:pPr>
            <a:r>
              <a:rPr lang="en-US" sz="1400" dirty="0" smtClean="0">
                <a:latin typeface="Arial Black" pitchFamily="34" charset="0"/>
              </a:rPr>
              <a:t>***NOTE: All subfolders and individual emails within folders will assume the retention rule of folder.  It is possible to modify sub-folders and individual emails within folder.  But when this is done, the sub-folder retention and/or individual email retention will override the ‘parent’ folder rule.</a:t>
            </a:r>
          </a:p>
          <a:p>
            <a:pPr marL="624078" indent="-514350">
              <a:buNone/>
            </a:pPr>
            <a:endParaRPr lang="en-US" sz="1800" dirty="0" smtClean="0">
              <a:latin typeface="Arial Black" pitchFamily="34" charset="0"/>
            </a:endParaRPr>
          </a:p>
          <a:p>
            <a:pPr marL="624078" indent="-514350">
              <a:buAutoNum type="arabicPeriod"/>
            </a:pPr>
            <a:endParaRPr lang="en-US" dirty="0"/>
          </a:p>
        </p:txBody>
      </p:sp>
      <p:sp>
        <p:nvSpPr>
          <p:cNvPr id="3" name="Title 2"/>
          <p:cNvSpPr>
            <a:spLocks noGrp="1"/>
          </p:cNvSpPr>
          <p:nvPr>
            <p:ph type="title"/>
          </p:nvPr>
        </p:nvSpPr>
        <p:spPr>
          <a:xfrm>
            <a:off x="457200" y="304800"/>
            <a:ext cx="8229600" cy="1143000"/>
          </a:xfrm>
        </p:spPr>
        <p:txBody>
          <a:bodyPr>
            <a:normAutofit/>
          </a:bodyPr>
          <a:lstStyle/>
          <a:p>
            <a:r>
              <a:rPr lang="en-US" dirty="0" smtClean="0">
                <a:latin typeface="Arial Black" pitchFamily="34" charset="0"/>
              </a:rPr>
              <a:t>Folder Retention Policies</a:t>
            </a:r>
            <a:endParaRPr lang="en-US" dirty="0">
              <a:latin typeface="Arial Black" pitchFamily="34" charset="0"/>
            </a:endParaRPr>
          </a:p>
        </p:txBody>
      </p:sp>
      <p:pic>
        <p:nvPicPr>
          <p:cNvPr id="4" name="Picture 3" descr="Policy command on the ribbon"/>
          <p:cNvPicPr/>
          <p:nvPr/>
        </p:nvPicPr>
        <p:blipFill>
          <a:blip r:embed="rId2" cstate="print"/>
          <a:srcRect/>
          <a:stretch>
            <a:fillRect/>
          </a:stretch>
        </p:blipFill>
        <p:spPr bwMode="auto">
          <a:xfrm>
            <a:off x="1981200" y="3200400"/>
            <a:ext cx="1676400" cy="8382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latin typeface="Arial Black" pitchFamily="34" charset="0"/>
              </a:rPr>
              <a:t>Individual Email Tagging</a:t>
            </a:r>
            <a:endParaRPr lang="en-US" dirty="0">
              <a:latin typeface="Arial Black" pitchFamily="34" charset="0"/>
            </a:endParaRPr>
          </a:p>
        </p:txBody>
      </p:sp>
      <p:sp>
        <p:nvSpPr>
          <p:cNvPr id="5" name="TextBox 4"/>
          <p:cNvSpPr txBox="1"/>
          <p:nvPr/>
        </p:nvSpPr>
        <p:spPr>
          <a:xfrm>
            <a:off x="914400" y="1524001"/>
            <a:ext cx="7696200" cy="4585871"/>
          </a:xfrm>
          <a:prstGeom prst="rect">
            <a:avLst/>
          </a:prstGeom>
          <a:noFill/>
        </p:spPr>
        <p:txBody>
          <a:bodyPr wrap="square" rtlCol="0">
            <a:spAutoFit/>
          </a:bodyPr>
          <a:lstStyle/>
          <a:p>
            <a:r>
              <a:rPr lang="en-US" sz="2000" b="1" dirty="0" smtClean="0">
                <a:latin typeface="Arial Black" pitchFamily="34" charset="0"/>
              </a:rPr>
              <a:t>Assign a retention policy to email messages:</a:t>
            </a:r>
          </a:p>
          <a:p>
            <a:endParaRPr lang="en-US" dirty="0" smtClean="0">
              <a:latin typeface="Arial Black" pitchFamily="34" charset="0"/>
            </a:endParaRPr>
          </a:p>
          <a:p>
            <a:pPr marL="342900" lvl="0" indent="-342900">
              <a:buAutoNum type="arabicPeriod"/>
            </a:pPr>
            <a:r>
              <a:rPr lang="en-US" dirty="0" smtClean="0">
                <a:latin typeface="Arial Black" pitchFamily="34" charset="0"/>
              </a:rPr>
              <a:t>In the message list, click a message.</a:t>
            </a:r>
          </a:p>
          <a:p>
            <a:pPr marL="342900" lvl="0" indent="-342900">
              <a:buAutoNum type="arabicPeriod"/>
            </a:pPr>
            <a:endParaRPr lang="en-US" dirty="0" smtClean="0">
              <a:latin typeface="Arial Black" pitchFamily="34" charset="0"/>
            </a:endParaRPr>
          </a:p>
          <a:p>
            <a:pPr marL="342900" lvl="0" indent="-342900">
              <a:buAutoNum type="arabicPeriod"/>
            </a:pPr>
            <a:r>
              <a:rPr lang="en-US" dirty="0" smtClean="0">
                <a:latin typeface="Arial Black" pitchFamily="34" charset="0"/>
              </a:rPr>
              <a:t>On the </a:t>
            </a:r>
            <a:r>
              <a:rPr lang="en-US" b="1" dirty="0" smtClean="0">
                <a:latin typeface="Arial Black" pitchFamily="34" charset="0"/>
              </a:rPr>
              <a:t>Home</a:t>
            </a:r>
            <a:r>
              <a:rPr lang="en-US" dirty="0" smtClean="0">
                <a:latin typeface="Arial Black" pitchFamily="34" charset="0"/>
              </a:rPr>
              <a:t> tab, in the </a:t>
            </a:r>
            <a:r>
              <a:rPr lang="en-US" b="1" dirty="0" smtClean="0">
                <a:latin typeface="Arial Black" pitchFamily="34" charset="0"/>
              </a:rPr>
              <a:t>Tags</a:t>
            </a:r>
            <a:r>
              <a:rPr lang="en-US" dirty="0" smtClean="0">
                <a:latin typeface="Arial Black" pitchFamily="34" charset="0"/>
              </a:rPr>
              <a:t> group, click </a:t>
            </a:r>
            <a:r>
              <a:rPr lang="en-US" b="1" dirty="0" smtClean="0">
                <a:latin typeface="Arial Black" pitchFamily="34" charset="0"/>
              </a:rPr>
              <a:t>Assign Policy</a:t>
            </a:r>
            <a:r>
              <a:rPr lang="en-US" dirty="0" smtClean="0">
                <a:latin typeface="Arial Black" pitchFamily="34" charset="0"/>
              </a:rPr>
              <a:t>.</a:t>
            </a:r>
          </a:p>
          <a:p>
            <a:pPr marL="342900" lvl="0" indent="-342900">
              <a:buAutoNum type="arabicPeriod"/>
            </a:pPr>
            <a:endParaRPr lang="en-US" dirty="0" smtClean="0">
              <a:latin typeface="Arial Black" pitchFamily="34" charset="0"/>
            </a:endParaRPr>
          </a:p>
          <a:p>
            <a:pPr marL="342900" lvl="0" indent="-342900">
              <a:buAutoNum type="arabicPeriod"/>
            </a:pPr>
            <a:endParaRPr lang="en-US" dirty="0" smtClean="0">
              <a:latin typeface="Arial Black" pitchFamily="34" charset="0"/>
            </a:endParaRPr>
          </a:p>
          <a:p>
            <a:pPr marL="342900" lvl="0" indent="-342900">
              <a:buAutoNum type="arabicPeriod"/>
            </a:pPr>
            <a:endParaRPr lang="en-US" dirty="0" smtClean="0">
              <a:latin typeface="Arial Black" pitchFamily="34" charset="0"/>
            </a:endParaRPr>
          </a:p>
          <a:p>
            <a:pPr marL="342900" lvl="0" indent="-342900">
              <a:buAutoNum type="arabicPeriod"/>
            </a:pPr>
            <a:endParaRPr lang="en-US" dirty="0" smtClean="0">
              <a:latin typeface="Arial Black" pitchFamily="34" charset="0"/>
            </a:endParaRPr>
          </a:p>
          <a:p>
            <a:pPr marL="342900" lvl="0" indent="-342900">
              <a:buAutoNum type="arabicPeriod"/>
            </a:pPr>
            <a:r>
              <a:rPr lang="en-US" dirty="0" smtClean="0">
                <a:latin typeface="Arial Black" pitchFamily="34" charset="0"/>
              </a:rPr>
              <a:t>Under </a:t>
            </a:r>
            <a:r>
              <a:rPr lang="en-US" b="1" dirty="0" smtClean="0">
                <a:latin typeface="Arial Black" pitchFamily="34" charset="0"/>
              </a:rPr>
              <a:t>Retention Policy</a:t>
            </a:r>
            <a:r>
              <a:rPr lang="en-US" dirty="0" smtClean="0">
                <a:latin typeface="Arial Black" pitchFamily="34" charset="0"/>
              </a:rPr>
              <a:t>, click an entry based on your organization’s guidelines.</a:t>
            </a:r>
          </a:p>
          <a:p>
            <a:endParaRPr lang="en-US" dirty="0" smtClean="0">
              <a:latin typeface="Arial Black" pitchFamily="34" charset="0"/>
            </a:endParaRPr>
          </a:p>
          <a:p>
            <a:r>
              <a:rPr lang="en-US" sz="1400" dirty="0" smtClean="0">
                <a:latin typeface="Arial Black" pitchFamily="34" charset="0"/>
              </a:rPr>
              <a:t>***NOTE:  The retention policy for a message appears in the header in the Reading Pane under the recipient names and includes the expiration date. If no retention policy is applied, no information appears under the message recipient names.</a:t>
            </a:r>
          </a:p>
          <a:p>
            <a:endParaRPr lang="en-US" dirty="0">
              <a:latin typeface="Arial Black" pitchFamily="34" charset="0"/>
            </a:endParaRPr>
          </a:p>
        </p:txBody>
      </p:sp>
      <p:pic>
        <p:nvPicPr>
          <p:cNvPr id="6" name="Picture 5" descr="Assign Policy command on the ribbon"/>
          <p:cNvPicPr/>
          <p:nvPr/>
        </p:nvPicPr>
        <p:blipFill>
          <a:blip r:embed="rId2" cstate="print"/>
          <a:srcRect/>
          <a:stretch>
            <a:fillRect/>
          </a:stretch>
        </p:blipFill>
        <p:spPr bwMode="auto">
          <a:xfrm>
            <a:off x="2743200" y="3124200"/>
            <a:ext cx="1917700" cy="8255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u="sng" dirty="0" smtClean="0">
                <a:latin typeface="Arial Black" pitchFamily="34" charset="0"/>
              </a:rPr>
              <a:t>Email Designated as EVENT</a:t>
            </a:r>
          </a:p>
          <a:p>
            <a:endParaRPr lang="en-US" sz="1000" u="sng" dirty="0" smtClean="0">
              <a:latin typeface="Arial Black" pitchFamily="34" charset="0"/>
            </a:endParaRPr>
          </a:p>
          <a:p>
            <a:pPr lvl="1"/>
            <a:r>
              <a:rPr lang="en-US" sz="2800" dirty="0" smtClean="0">
                <a:latin typeface="Arial Black" pitchFamily="34" charset="0"/>
              </a:rPr>
              <a:t>Manual management required</a:t>
            </a:r>
          </a:p>
          <a:p>
            <a:pPr lvl="1"/>
            <a:endParaRPr lang="en-US" sz="1000" dirty="0" smtClean="0">
              <a:latin typeface="Arial Black" pitchFamily="34" charset="0"/>
            </a:endParaRPr>
          </a:p>
          <a:p>
            <a:pPr lvl="1"/>
            <a:r>
              <a:rPr lang="en-US" sz="2800" dirty="0" smtClean="0">
                <a:latin typeface="Arial Black" pitchFamily="34" charset="0"/>
              </a:rPr>
              <a:t>Must track based on “trigger”</a:t>
            </a:r>
          </a:p>
          <a:p>
            <a:pPr lvl="1"/>
            <a:endParaRPr lang="en-US" sz="1000" dirty="0" smtClean="0">
              <a:latin typeface="Arial Black" pitchFamily="34" charset="0"/>
            </a:endParaRPr>
          </a:p>
          <a:p>
            <a:pPr lvl="1"/>
            <a:r>
              <a:rPr lang="en-US" sz="2800" dirty="0" smtClean="0">
                <a:latin typeface="Arial Black" pitchFamily="34" charset="0"/>
              </a:rPr>
              <a:t>Once “trigger” has occurred:</a:t>
            </a:r>
          </a:p>
          <a:p>
            <a:pPr lvl="1"/>
            <a:endParaRPr lang="en-US" sz="800" dirty="0" smtClean="0">
              <a:latin typeface="Arial Black" pitchFamily="34" charset="0"/>
            </a:endParaRPr>
          </a:p>
          <a:p>
            <a:pPr lvl="3"/>
            <a:r>
              <a:rPr lang="en-US" sz="2600" dirty="0" smtClean="0">
                <a:latin typeface="Arial Black" pitchFamily="34" charset="0"/>
              </a:rPr>
              <a:t>Assign policy</a:t>
            </a:r>
          </a:p>
          <a:p>
            <a:pPr lvl="3"/>
            <a:endParaRPr lang="en-US" sz="800" dirty="0" smtClean="0">
              <a:latin typeface="Arial Black" pitchFamily="34" charset="0"/>
            </a:endParaRPr>
          </a:p>
          <a:p>
            <a:pPr lvl="3"/>
            <a:r>
              <a:rPr lang="en-US" sz="2600" dirty="0" smtClean="0">
                <a:latin typeface="Arial Black" pitchFamily="34" charset="0"/>
              </a:rPr>
              <a:t>Or move to appropriate folder to initiate retention clock</a:t>
            </a:r>
            <a:endParaRPr lang="en-US" sz="2600" dirty="0">
              <a:latin typeface="Arial Black" pitchFamily="34" charset="0"/>
            </a:endParaRPr>
          </a:p>
        </p:txBody>
      </p:sp>
      <p:sp>
        <p:nvSpPr>
          <p:cNvPr id="3" name="Title 2"/>
          <p:cNvSpPr>
            <a:spLocks noGrp="1"/>
          </p:cNvSpPr>
          <p:nvPr>
            <p:ph type="title"/>
          </p:nvPr>
        </p:nvSpPr>
        <p:spPr/>
        <p:txBody>
          <a:bodyPr>
            <a:normAutofit fontScale="90000"/>
          </a:bodyPr>
          <a:lstStyle/>
          <a:p>
            <a:pPr algn="ctr"/>
            <a:r>
              <a:rPr lang="en-US" sz="3600" dirty="0" smtClean="0">
                <a:latin typeface="Arial Black" pitchFamily="34" charset="0"/>
              </a:rPr>
              <a:t>Event Folder – Manual Management</a:t>
            </a:r>
            <a:endParaRPr lang="en-US" sz="360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latin typeface="Arial Black" pitchFamily="34" charset="0"/>
              </a:rPr>
              <a:t>Other Options and Guidance </a:t>
            </a:r>
            <a:endParaRPr lang="en-US" dirty="0">
              <a:latin typeface="Arial Black" pitchFamily="34" charset="0"/>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2743200" y="1362075"/>
            <a:ext cx="3971925" cy="51149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4000" dirty="0" smtClean="0"/>
              <a:t> </a:t>
            </a:r>
          </a:p>
          <a:p>
            <a:pPr algn="ctr">
              <a:buNone/>
            </a:pPr>
            <a:r>
              <a:rPr lang="en-US" sz="4000" dirty="0" smtClean="0">
                <a:latin typeface="Arial Black" pitchFamily="34" charset="0"/>
              </a:rPr>
              <a:t> Records Management is the systematic control of records through creation, receipt, maintenance, use and disposition.</a:t>
            </a:r>
          </a:p>
        </p:txBody>
      </p:sp>
      <p:sp>
        <p:nvSpPr>
          <p:cNvPr id="2" name="Title 1"/>
          <p:cNvSpPr>
            <a:spLocks noGrp="1"/>
          </p:cNvSpPr>
          <p:nvPr>
            <p:ph type="title"/>
          </p:nvPr>
        </p:nvSpPr>
        <p:spPr/>
        <p:txBody>
          <a:bodyPr>
            <a:normAutofit fontScale="90000"/>
          </a:bodyPr>
          <a:lstStyle/>
          <a:p>
            <a:r>
              <a:rPr lang="en-US" dirty="0" smtClean="0">
                <a:latin typeface="Arial Black" pitchFamily="34" charset="0"/>
              </a:rPr>
              <a:t>Records </a:t>
            </a:r>
            <a:br>
              <a:rPr lang="en-US" dirty="0" smtClean="0">
                <a:latin typeface="Arial Black" pitchFamily="34" charset="0"/>
              </a:rPr>
            </a:br>
            <a:r>
              <a:rPr lang="en-US" dirty="0" smtClean="0">
                <a:latin typeface="Arial Black" pitchFamily="34" charset="0"/>
              </a:rPr>
              <a:t>Management (</a:t>
            </a:r>
            <a:r>
              <a:rPr lang="en-US" dirty="0" err="1" smtClean="0">
                <a:latin typeface="Arial Black" pitchFamily="34" charset="0"/>
              </a:rPr>
              <a:t>RM</a:t>
            </a:r>
            <a:r>
              <a:rPr lang="en-US" dirty="0" smtClean="0">
                <a:latin typeface="Arial Black" pitchFamily="34" charset="0"/>
              </a:rPr>
              <a:t>)</a:t>
            </a:r>
            <a:endParaRPr lang="en-US" dirty="0">
              <a:latin typeface="Arial Black" pitchFamily="34" charset="0"/>
            </a:endParaRPr>
          </a:p>
        </p:txBody>
      </p:sp>
      <p:pic>
        <p:nvPicPr>
          <p:cNvPr id="4098" name="Picture 2" descr="correspondence.gif">
            <a:hlinkClick r:id="rId2"/>
          </p:cNvPr>
          <p:cNvPicPr>
            <a:picLocks noChangeAspect="1" noChangeArrowheads="1"/>
          </p:cNvPicPr>
          <p:nvPr/>
        </p:nvPicPr>
        <p:blipFill>
          <a:blip r:embed="rId3" cstate="print"/>
          <a:srcRect/>
          <a:stretch>
            <a:fillRect/>
          </a:stretch>
        </p:blipFill>
        <p:spPr bwMode="auto">
          <a:xfrm>
            <a:off x="5638800" y="381000"/>
            <a:ext cx="1015999" cy="762000"/>
          </a:xfrm>
          <a:prstGeom prst="rect">
            <a:avLst/>
          </a:prstGeom>
          <a:noFill/>
        </p:spPr>
      </p:pic>
      <p:pic>
        <p:nvPicPr>
          <p:cNvPr id="4100" name="Picture 4" descr="workstation7.gif">
            <a:hlinkClick r:id="rId4"/>
          </p:cNvPr>
          <p:cNvPicPr>
            <a:picLocks noChangeAspect="1" noChangeArrowheads="1"/>
          </p:cNvPicPr>
          <p:nvPr/>
        </p:nvPicPr>
        <p:blipFill>
          <a:blip r:embed="rId5" cstate="print"/>
          <a:srcRect/>
          <a:stretch>
            <a:fillRect/>
          </a:stretch>
        </p:blipFill>
        <p:spPr bwMode="auto">
          <a:xfrm>
            <a:off x="6858000" y="685800"/>
            <a:ext cx="1219200" cy="91440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7696200" cy="685800"/>
          </a:xfrm>
        </p:spPr>
        <p:txBody>
          <a:bodyPr>
            <a:normAutofit fontScale="90000"/>
          </a:bodyPr>
          <a:lstStyle/>
          <a:p>
            <a:pPr algn="ctr"/>
            <a:r>
              <a:rPr lang="en-US" dirty="0" smtClean="0">
                <a:latin typeface="Arial Black" pitchFamily="34" charset="0"/>
              </a:rPr>
              <a:t>Common E-mail Tips</a:t>
            </a:r>
            <a:endParaRPr lang="en-US" dirty="0">
              <a:latin typeface="Arial Black" pitchFamily="34" charset="0"/>
            </a:endParaRPr>
          </a:p>
        </p:txBody>
      </p:sp>
      <p:sp>
        <p:nvSpPr>
          <p:cNvPr id="6" name="Content Placeholder 5"/>
          <p:cNvSpPr>
            <a:spLocks noGrp="1"/>
          </p:cNvSpPr>
          <p:nvPr>
            <p:ph idx="1"/>
          </p:nvPr>
        </p:nvSpPr>
        <p:spPr>
          <a:xfrm>
            <a:off x="457200" y="914400"/>
            <a:ext cx="8229600" cy="5486400"/>
          </a:xfrm>
        </p:spPr>
        <p:txBody>
          <a:bodyPr>
            <a:normAutofit fontScale="40000" lnSpcReduction="20000"/>
          </a:bodyPr>
          <a:lstStyle/>
          <a:p>
            <a:pPr lvl="0"/>
            <a:r>
              <a:rPr lang="en-US" sz="4500" b="1" u="sng" dirty="0" smtClean="0">
                <a:latin typeface="Arial Black" pitchFamily="34" charset="0"/>
                <a:cs typeface="Arial" pitchFamily="34" charset="0"/>
              </a:rPr>
              <a:t>Compose too quickly</a:t>
            </a:r>
            <a:r>
              <a:rPr lang="en-US" sz="4500" b="1" dirty="0" smtClean="0">
                <a:latin typeface="Arial Black" pitchFamily="34" charset="0"/>
                <a:cs typeface="Arial" pitchFamily="34" charset="0"/>
              </a:rPr>
              <a:t>.  </a:t>
            </a:r>
            <a:r>
              <a:rPr lang="en-US" sz="3500" dirty="0" smtClean="0">
                <a:latin typeface="Arial Black" pitchFamily="34" charset="0"/>
                <a:cs typeface="Arial" pitchFamily="34" charset="0"/>
              </a:rPr>
              <a:t>Don't be careless; write all e-mail as though Grandma reads it.</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Hitting "reply all" unintentionally</a:t>
            </a:r>
            <a:r>
              <a:rPr lang="en-US" sz="4200" b="1" dirty="0" smtClean="0">
                <a:latin typeface="Arial Black" pitchFamily="34" charset="0"/>
                <a:cs typeface="Arial" pitchFamily="34" charset="0"/>
              </a:rPr>
              <a:t>.</a:t>
            </a:r>
            <a:r>
              <a:rPr lang="en-US" b="1" dirty="0" smtClean="0">
                <a:latin typeface="Arial Black" pitchFamily="34" charset="0"/>
                <a:cs typeface="Arial" pitchFamily="34" charset="0"/>
              </a:rPr>
              <a:t> </a:t>
            </a:r>
            <a:r>
              <a:rPr lang="en-US" sz="3500" dirty="0" smtClean="0">
                <a:latin typeface="Arial Black" pitchFamily="34" charset="0"/>
                <a:cs typeface="Arial" pitchFamily="34" charset="0"/>
              </a:rPr>
              <a:t>This is a biggie. And it's not just embarrassing.</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E-mail when you're angry</a:t>
            </a:r>
            <a:r>
              <a:rPr lang="en-US" sz="4200" b="1" dirty="0" smtClean="0">
                <a:latin typeface="Arial Black" pitchFamily="34" charset="0"/>
                <a:cs typeface="Arial" pitchFamily="34" charset="0"/>
              </a:rPr>
              <a:t>. </a:t>
            </a:r>
            <a:r>
              <a:rPr lang="en-US" sz="4200" dirty="0" smtClean="0">
                <a:latin typeface="Arial Black" pitchFamily="34" charset="0"/>
                <a:cs typeface="Arial" pitchFamily="34" charset="0"/>
              </a:rPr>
              <a:t> </a:t>
            </a:r>
            <a:r>
              <a:rPr lang="en-US" sz="4200" b="1" i="1" dirty="0" smtClean="0">
                <a:latin typeface="Arial Black" pitchFamily="34" charset="0"/>
                <a:cs typeface="Arial" pitchFamily="34" charset="0"/>
              </a:rPr>
              <a:t>NEVER DO IT!</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Subject Line Importance</a:t>
            </a:r>
            <a:r>
              <a:rPr lang="en-US" sz="4200" b="1" dirty="0" smtClean="0">
                <a:latin typeface="Arial Black" pitchFamily="34" charset="0"/>
                <a:cs typeface="Arial" pitchFamily="34" charset="0"/>
              </a:rPr>
              <a:t>.</a:t>
            </a:r>
            <a:r>
              <a:rPr lang="en-US" b="1" dirty="0" smtClean="0">
                <a:latin typeface="Arial Black" pitchFamily="34" charset="0"/>
                <a:cs typeface="Arial" pitchFamily="34" charset="0"/>
              </a:rPr>
              <a:t> </a:t>
            </a:r>
            <a:r>
              <a:rPr lang="en-US" sz="3500" dirty="0" smtClean="0">
                <a:latin typeface="Arial Black" pitchFamily="34" charset="0"/>
                <a:cs typeface="Arial" pitchFamily="34" charset="0"/>
              </a:rPr>
              <a:t>Use brief, meaningful and descriptive subject lines.  Change the subject line if you change the topic.</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Sending Prematurely</a:t>
            </a:r>
            <a:r>
              <a:rPr lang="en-US" sz="4200" b="1" dirty="0" smtClean="0">
                <a:latin typeface="Arial Black" pitchFamily="34" charset="0"/>
                <a:cs typeface="Arial" pitchFamily="34" charset="0"/>
              </a:rPr>
              <a:t>.</a:t>
            </a:r>
            <a:r>
              <a:rPr lang="en-US" b="1" dirty="0" smtClean="0">
                <a:latin typeface="Arial Black" pitchFamily="34" charset="0"/>
                <a:cs typeface="Arial" pitchFamily="34" charset="0"/>
              </a:rPr>
              <a:t>  </a:t>
            </a:r>
            <a:r>
              <a:rPr lang="en-US" sz="3000" dirty="0" smtClean="0">
                <a:latin typeface="Arial Black" pitchFamily="34" charset="0"/>
                <a:cs typeface="Arial" pitchFamily="34" charset="0"/>
              </a:rPr>
              <a:t>Enter the recipient's e-mail address </a:t>
            </a:r>
            <a:r>
              <a:rPr lang="en-US" sz="3000" u="sng" dirty="0" smtClean="0">
                <a:latin typeface="Arial Black" pitchFamily="34" charset="0"/>
                <a:cs typeface="Arial" pitchFamily="34" charset="0"/>
              </a:rPr>
              <a:t>AFTER</a:t>
            </a:r>
            <a:r>
              <a:rPr lang="en-US" sz="3000" dirty="0" smtClean="0">
                <a:latin typeface="Arial Black" pitchFamily="34" charset="0"/>
                <a:cs typeface="Arial" pitchFamily="34" charset="0"/>
              </a:rPr>
              <a:t> your e-mail is ready. This helps reduce the risk of an embarrassing misfire, such as sending an important e-mail to the wrong person or e-mailing a half-written note.</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Forgetting or Sending the wrong attachment</a:t>
            </a:r>
            <a:r>
              <a:rPr lang="en-US" sz="4200" b="1" dirty="0" smtClean="0">
                <a:latin typeface="Arial Black" pitchFamily="34" charset="0"/>
                <a:cs typeface="Arial" pitchFamily="34" charset="0"/>
              </a:rPr>
              <a:t>.</a:t>
            </a:r>
            <a:r>
              <a:rPr lang="en-US" dirty="0" smtClean="0">
                <a:latin typeface="Arial Black" pitchFamily="34" charset="0"/>
                <a:cs typeface="Arial" pitchFamily="34" charset="0"/>
              </a:rPr>
              <a:t>  </a:t>
            </a:r>
            <a:r>
              <a:rPr lang="en-US" sz="3500" dirty="0" smtClean="0">
                <a:latin typeface="Arial Black" pitchFamily="34" charset="0"/>
                <a:cs typeface="Arial" pitchFamily="34" charset="0"/>
              </a:rPr>
              <a:t>Creates duplicate effort &amp; clutters the system.</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Not reviewing all new messages before replying</a:t>
            </a:r>
            <a:r>
              <a:rPr lang="en-US" sz="4200" b="1" dirty="0" smtClean="0">
                <a:latin typeface="Arial Black" pitchFamily="34" charset="0"/>
                <a:cs typeface="Arial" pitchFamily="34" charset="0"/>
              </a:rPr>
              <a:t>.</a:t>
            </a:r>
            <a:r>
              <a:rPr lang="en-US" b="1" dirty="0" smtClean="0">
                <a:latin typeface="Arial Black" pitchFamily="34" charset="0"/>
                <a:cs typeface="Arial" pitchFamily="34" charset="0"/>
              </a:rPr>
              <a:t> </a:t>
            </a:r>
            <a:r>
              <a:rPr lang="en-US" sz="3500" dirty="0" smtClean="0">
                <a:latin typeface="Arial Black" pitchFamily="34" charset="0"/>
                <a:cs typeface="Arial" pitchFamily="34" charset="0"/>
              </a:rPr>
              <a:t>When you return to the office after a week away, review all new e-mails before firing responses.</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Including your full e-mail signature </a:t>
            </a:r>
            <a:r>
              <a:rPr lang="en-US" b="1" u="sng" dirty="0" smtClean="0">
                <a:latin typeface="Arial Black" pitchFamily="34" charset="0"/>
                <a:cs typeface="Arial" pitchFamily="34" charset="0"/>
              </a:rPr>
              <a:t>in a response again and again</a:t>
            </a:r>
            <a:r>
              <a:rPr lang="en-US" b="1" dirty="0" smtClean="0">
                <a:latin typeface="Arial Black" pitchFamily="34" charset="0"/>
                <a:cs typeface="Arial" pitchFamily="34" charset="0"/>
              </a:rPr>
              <a:t>.  </a:t>
            </a:r>
            <a:r>
              <a:rPr lang="en-US" sz="3500" dirty="0" smtClean="0">
                <a:latin typeface="Arial Black" pitchFamily="34" charset="0"/>
                <a:cs typeface="Arial" pitchFamily="34" charset="0"/>
              </a:rPr>
              <a:t>No need, adds clutter. </a:t>
            </a:r>
          </a:p>
          <a:p>
            <a:pPr lvl="0"/>
            <a:endParaRPr lang="en-US" dirty="0" smtClean="0">
              <a:latin typeface="Arial Black" pitchFamily="34" charset="0"/>
              <a:cs typeface="Arial" pitchFamily="34" charset="0"/>
            </a:endParaRPr>
          </a:p>
          <a:p>
            <a:pPr lvl="0"/>
            <a:r>
              <a:rPr lang="en-US" sz="4200" b="1" u="sng" dirty="0" smtClean="0">
                <a:latin typeface="Arial Black" pitchFamily="34" charset="0"/>
                <a:cs typeface="Arial" pitchFamily="34" charset="0"/>
              </a:rPr>
              <a:t>Failing to include basic greetings</a:t>
            </a:r>
            <a:r>
              <a:rPr lang="en-US" sz="4200" b="1" dirty="0" smtClean="0">
                <a:latin typeface="Arial Black" pitchFamily="34" charset="0"/>
                <a:cs typeface="Arial" pitchFamily="34" charset="0"/>
              </a:rPr>
              <a:t>.</a:t>
            </a:r>
            <a:r>
              <a:rPr lang="en-US" b="1" dirty="0" smtClean="0">
                <a:latin typeface="Arial Black" pitchFamily="34" charset="0"/>
                <a:cs typeface="Arial" pitchFamily="34" charset="0"/>
              </a:rPr>
              <a:t>  </a:t>
            </a:r>
            <a:r>
              <a:rPr lang="en-US" dirty="0" smtClean="0">
                <a:latin typeface="Arial Black" pitchFamily="34" charset="0"/>
                <a:cs typeface="Arial" pitchFamily="34" charset="0"/>
              </a:rPr>
              <a:t>Simple pleasantries; “hello" and "thanks“.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77500" lnSpcReduction="20000"/>
          </a:bodyPr>
          <a:lstStyle/>
          <a:p>
            <a:endParaRPr lang="en-US" dirty="0" smtClean="0">
              <a:latin typeface="Arial Black" pitchFamily="34" charset="0"/>
            </a:endParaRPr>
          </a:p>
          <a:p>
            <a:r>
              <a:rPr lang="en-US" dirty="0" smtClean="0">
                <a:latin typeface="Arial Black" pitchFamily="34" charset="0"/>
              </a:rPr>
              <a:t>Nebraska SOS – Records Management Division</a:t>
            </a:r>
          </a:p>
          <a:p>
            <a:pPr>
              <a:buNone/>
            </a:pPr>
            <a:r>
              <a:rPr lang="en-US" sz="2600" dirty="0" smtClean="0">
                <a:latin typeface="Arial Black" pitchFamily="34" charset="0"/>
              </a:rPr>
              <a:t>	440 South 8</a:t>
            </a:r>
            <a:r>
              <a:rPr lang="en-US" sz="2600" baseline="30000" dirty="0" smtClean="0">
                <a:latin typeface="Arial Black" pitchFamily="34" charset="0"/>
              </a:rPr>
              <a:t>th</a:t>
            </a:r>
            <a:r>
              <a:rPr lang="en-US" sz="2600" dirty="0" smtClean="0">
                <a:latin typeface="Arial Black" pitchFamily="34" charset="0"/>
              </a:rPr>
              <a:t> Street, Suite #210</a:t>
            </a:r>
          </a:p>
          <a:p>
            <a:pPr>
              <a:buNone/>
            </a:pPr>
            <a:r>
              <a:rPr lang="en-US" sz="2600" dirty="0" smtClean="0">
                <a:latin typeface="Arial Black" pitchFamily="34" charset="0"/>
              </a:rPr>
              <a:t> 	Lincoln, NE  68508</a:t>
            </a:r>
          </a:p>
          <a:p>
            <a:pPr lvl="1">
              <a:buNone/>
            </a:pPr>
            <a:r>
              <a:rPr lang="en-US" dirty="0" smtClean="0">
                <a:latin typeface="Arial Black" pitchFamily="34" charset="0"/>
              </a:rPr>
              <a:t>Website Addresses - </a:t>
            </a:r>
            <a:r>
              <a:rPr lang="en-US" dirty="0" smtClean="0">
                <a:latin typeface="Arial Black" pitchFamily="34" charset="0"/>
                <a:hlinkClick r:id="rId2"/>
              </a:rPr>
              <a:t>http://www.sos.state.ne.us/dyindex.html</a:t>
            </a:r>
            <a:endParaRPr lang="en-US" dirty="0" smtClean="0">
              <a:latin typeface="Arial Black" pitchFamily="34" charset="0"/>
            </a:endParaRPr>
          </a:p>
          <a:p>
            <a:pPr lvl="1">
              <a:buNone/>
            </a:pPr>
            <a:endParaRPr lang="en-US" sz="2600" dirty="0" smtClean="0">
              <a:latin typeface="Arial Black" pitchFamily="34" charset="0"/>
            </a:endParaRPr>
          </a:p>
          <a:p>
            <a:pPr>
              <a:buNone/>
            </a:pPr>
            <a:r>
              <a:rPr lang="en-US" sz="2600" dirty="0" smtClean="0">
                <a:latin typeface="Arial Black" pitchFamily="34" charset="0"/>
              </a:rPr>
              <a:t>	</a:t>
            </a:r>
            <a:endParaRPr lang="en-US" dirty="0" smtClean="0">
              <a:latin typeface="Arial Black" pitchFamily="34" charset="0"/>
            </a:endParaRPr>
          </a:p>
          <a:p>
            <a:pPr lvl="1">
              <a:buNone/>
            </a:pPr>
            <a:r>
              <a:rPr lang="en-US" dirty="0" smtClean="0">
                <a:latin typeface="Arial Black" pitchFamily="34" charset="0"/>
              </a:rPr>
              <a:t>Duane Doppler, CRM - Electronic Records Manager</a:t>
            </a:r>
          </a:p>
          <a:p>
            <a:pPr lvl="1">
              <a:buNone/>
            </a:pPr>
            <a:r>
              <a:rPr lang="en-US" dirty="0" smtClean="0">
                <a:latin typeface="Arial Black" pitchFamily="34" charset="0"/>
                <a:hlinkClick r:id="rId3"/>
              </a:rPr>
              <a:t>duane.dopper@nebraska.gov</a:t>
            </a:r>
            <a:r>
              <a:rPr lang="en-US" dirty="0" smtClean="0">
                <a:latin typeface="Arial Black" pitchFamily="34" charset="0"/>
              </a:rPr>
              <a:t> OR 402-471-2747</a:t>
            </a:r>
          </a:p>
          <a:p>
            <a:pPr>
              <a:buNone/>
            </a:pPr>
            <a:endParaRPr lang="en-US" dirty="0" smtClean="0">
              <a:latin typeface="Arial Black" pitchFamily="34" charset="0"/>
            </a:endParaRPr>
          </a:p>
          <a:p>
            <a:pPr>
              <a:buNone/>
            </a:pPr>
            <a:endParaRPr lang="en-US" dirty="0" smtClean="0">
              <a:latin typeface="Arial Black" pitchFamily="34" charset="0"/>
            </a:endParaRPr>
          </a:p>
          <a:p>
            <a:r>
              <a:rPr lang="en-US" dirty="0" smtClean="0">
                <a:latin typeface="Arial Black" pitchFamily="34" charset="0"/>
              </a:rPr>
              <a:t>NE State Historical Society (State Archives)</a:t>
            </a:r>
          </a:p>
          <a:p>
            <a:pPr lvl="1">
              <a:buNone/>
            </a:pPr>
            <a:endParaRPr lang="en-US" dirty="0" smtClean="0">
              <a:latin typeface="Arial Black" pitchFamily="34" charset="0"/>
            </a:endParaRPr>
          </a:p>
          <a:p>
            <a:pPr lvl="1">
              <a:buNone/>
            </a:pPr>
            <a:r>
              <a:rPr lang="en-US" dirty="0" smtClean="0">
                <a:latin typeface="Arial Black" pitchFamily="34" charset="0"/>
              </a:rPr>
              <a:t>Gayla Koerting, State Archivist &amp; Curator of Government Records                                    </a:t>
            </a:r>
          </a:p>
          <a:p>
            <a:pPr lvl="1">
              <a:buNone/>
            </a:pPr>
            <a:r>
              <a:rPr lang="en-US" dirty="0" smtClean="0">
                <a:latin typeface="Arial Black" pitchFamily="34" charset="0"/>
                <a:hlinkClick r:id="rId4"/>
              </a:rPr>
              <a:t>gayla.koerting@nebraska.gov</a:t>
            </a:r>
            <a:r>
              <a:rPr lang="en-US" dirty="0" smtClean="0">
                <a:latin typeface="Arial Black" pitchFamily="34" charset="0"/>
              </a:rPr>
              <a:t> OR 402-471-4785</a:t>
            </a:r>
          </a:p>
        </p:txBody>
      </p:sp>
      <p:sp>
        <p:nvSpPr>
          <p:cNvPr id="2" name="Title 1"/>
          <p:cNvSpPr>
            <a:spLocks noGrp="1"/>
          </p:cNvSpPr>
          <p:nvPr>
            <p:ph type="title"/>
          </p:nvPr>
        </p:nvSpPr>
        <p:spPr/>
        <p:txBody>
          <a:bodyPr/>
          <a:lstStyle/>
          <a:p>
            <a:r>
              <a:rPr lang="en-US" dirty="0" smtClean="0">
                <a:latin typeface="Arial Black" pitchFamily="34" charset="0"/>
              </a:rPr>
              <a:t>RESOURCES</a:t>
            </a:r>
            <a:endParaRPr lang="en-US"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447800" y="3810000"/>
            <a:ext cx="6324600" cy="1200329"/>
          </a:xfrm>
          <a:prstGeom prst="rect">
            <a:avLst/>
          </a:prstGeom>
          <a:noFill/>
        </p:spPr>
        <p:txBody>
          <a:bodyPr wrap="square" rtlCol="0">
            <a:spAutoFit/>
          </a:bodyPr>
          <a:lstStyle/>
          <a:p>
            <a:r>
              <a:rPr lang="en-US" sz="7200" dirty="0" smtClean="0">
                <a:latin typeface="Arial Black" pitchFamily="34" charset="0"/>
              </a:rPr>
              <a:t>QUESTIONS</a:t>
            </a:r>
            <a:endParaRPr lang="en-US" sz="7200" dirty="0">
              <a:latin typeface="Arial Black" pitchFamily="34" charset="0"/>
            </a:endParaRPr>
          </a:p>
        </p:txBody>
      </p:sp>
      <p:pic>
        <p:nvPicPr>
          <p:cNvPr id="19466" name="Picture 10" descr="Button Help icon">
            <a:hlinkClick r:id="rId2"/>
          </p:cNvPr>
          <p:cNvPicPr>
            <a:picLocks noChangeAspect="1" noChangeArrowheads="1"/>
          </p:cNvPicPr>
          <p:nvPr/>
        </p:nvPicPr>
        <p:blipFill>
          <a:blip r:embed="rId3" cstate="print"/>
          <a:srcRect/>
          <a:stretch>
            <a:fillRect/>
          </a:stretch>
        </p:blipFill>
        <p:spPr bwMode="auto">
          <a:xfrm>
            <a:off x="838200" y="609600"/>
            <a:ext cx="2438400" cy="2438400"/>
          </a:xfrm>
          <a:prstGeom prst="rect">
            <a:avLst/>
          </a:prstGeom>
          <a:noFill/>
        </p:spPr>
      </p:pic>
      <p:pic>
        <p:nvPicPr>
          <p:cNvPr id="19468" name="Picture 12" descr="Button Help icon">
            <a:hlinkClick r:id="rId2"/>
          </p:cNvPr>
          <p:cNvPicPr>
            <a:picLocks noChangeAspect="1" noChangeArrowheads="1"/>
          </p:cNvPicPr>
          <p:nvPr/>
        </p:nvPicPr>
        <p:blipFill>
          <a:blip r:embed="rId3" cstate="print"/>
          <a:srcRect/>
          <a:stretch>
            <a:fillRect/>
          </a:stretch>
        </p:blipFill>
        <p:spPr bwMode="auto">
          <a:xfrm>
            <a:off x="6172200" y="609600"/>
            <a:ext cx="2438400" cy="2438400"/>
          </a:xfrm>
          <a:prstGeom prst="rect">
            <a:avLst/>
          </a:prstGeom>
          <a:noFill/>
        </p:spPr>
      </p:pic>
      <p:pic>
        <p:nvPicPr>
          <p:cNvPr id="19470" name="Picture 14" descr="Button Help icon">
            <a:hlinkClick r:id="rId2"/>
          </p:cNvPr>
          <p:cNvPicPr>
            <a:picLocks noChangeAspect="1" noChangeArrowheads="1"/>
          </p:cNvPicPr>
          <p:nvPr/>
        </p:nvPicPr>
        <p:blipFill>
          <a:blip r:embed="rId3" cstate="print"/>
          <a:srcRect/>
          <a:stretch>
            <a:fillRect/>
          </a:stretch>
        </p:blipFill>
        <p:spPr bwMode="auto">
          <a:xfrm>
            <a:off x="3505200" y="533400"/>
            <a:ext cx="2438400" cy="24384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latin typeface="Arial Black" pitchFamily="34" charset="0"/>
              </a:rPr>
              <a:t>Email </a:t>
            </a:r>
            <a:r>
              <a:rPr lang="en-US" u="sng" dirty="0" smtClean="0">
                <a:latin typeface="Arial Black" pitchFamily="34" charset="0"/>
              </a:rPr>
              <a:t>is</a:t>
            </a:r>
            <a:r>
              <a:rPr lang="en-US" dirty="0" smtClean="0">
                <a:latin typeface="Arial Black" pitchFamily="34" charset="0"/>
              </a:rPr>
              <a:t> electronic communication</a:t>
            </a:r>
          </a:p>
          <a:p>
            <a:pPr>
              <a:buNone/>
            </a:pPr>
            <a:r>
              <a:rPr lang="en-US" dirty="0" smtClean="0">
                <a:latin typeface="Arial Black" pitchFamily="34" charset="0"/>
              </a:rPr>
              <a:t> </a:t>
            </a:r>
          </a:p>
          <a:p>
            <a:r>
              <a:rPr lang="en-US" dirty="0" smtClean="0">
                <a:latin typeface="Arial Black" pitchFamily="34" charset="0"/>
              </a:rPr>
              <a:t>Retention </a:t>
            </a:r>
            <a:r>
              <a:rPr lang="en-US" u="sng" dirty="0" smtClean="0">
                <a:latin typeface="Arial Black" pitchFamily="34" charset="0"/>
              </a:rPr>
              <a:t>is</a:t>
            </a:r>
            <a:r>
              <a:rPr lang="en-US" dirty="0" smtClean="0">
                <a:latin typeface="Arial Black" pitchFamily="34" charset="0"/>
              </a:rPr>
              <a:t> based on the ‘content’</a:t>
            </a:r>
          </a:p>
          <a:p>
            <a:endParaRPr lang="en-US" dirty="0" smtClean="0">
              <a:latin typeface="Arial Black" pitchFamily="34" charset="0"/>
            </a:endParaRPr>
          </a:p>
          <a:p>
            <a:r>
              <a:rPr lang="en-US" u="sng" dirty="0" smtClean="0">
                <a:latin typeface="Arial Black" pitchFamily="34" charset="0"/>
              </a:rPr>
              <a:t>Is NOT</a:t>
            </a:r>
            <a:r>
              <a:rPr lang="en-US" dirty="0" smtClean="0">
                <a:latin typeface="Arial Black" pitchFamily="34" charset="0"/>
              </a:rPr>
              <a:t> saving all email forever</a:t>
            </a:r>
          </a:p>
          <a:p>
            <a:endParaRPr lang="en-US" dirty="0" smtClean="0">
              <a:latin typeface="Arial Black" pitchFamily="34" charset="0"/>
            </a:endParaRPr>
          </a:p>
          <a:p>
            <a:r>
              <a:rPr lang="en-US" u="sng" dirty="0" smtClean="0">
                <a:latin typeface="Arial Black" pitchFamily="34" charset="0"/>
              </a:rPr>
              <a:t>Is NOT</a:t>
            </a:r>
            <a:r>
              <a:rPr lang="en-US" dirty="0" smtClean="0">
                <a:latin typeface="Arial Black" pitchFamily="34" charset="0"/>
              </a:rPr>
              <a:t> setting arbitrary time limits for all messages</a:t>
            </a:r>
          </a:p>
          <a:p>
            <a:endParaRPr lang="en-US" dirty="0" smtClean="0">
              <a:latin typeface="Arial Black" pitchFamily="34" charset="0"/>
            </a:endParaRPr>
          </a:p>
          <a:p>
            <a:r>
              <a:rPr lang="en-US" u="sng" dirty="0" smtClean="0">
                <a:latin typeface="Arial Black" pitchFamily="34" charset="0"/>
              </a:rPr>
              <a:t>Is NOT</a:t>
            </a:r>
            <a:r>
              <a:rPr lang="en-US" dirty="0" smtClean="0">
                <a:latin typeface="Arial Black" pitchFamily="34" charset="0"/>
              </a:rPr>
              <a:t> </a:t>
            </a:r>
            <a:r>
              <a:rPr lang="en-US" i="1" dirty="0" smtClean="0">
                <a:latin typeface="Arial Black" pitchFamily="34" charset="0"/>
              </a:rPr>
              <a:t>managing </a:t>
            </a:r>
            <a:r>
              <a:rPr lang="en-US" dirty="0" smtClean="0">
                <a:latin typeface="Arial Black" pitchFamily="34" charset="0"/>
              </a:rPr>
              <a:t>based on available mail box size</a:t>
            </a:r>
          </a:p>
          <a:p>
            <a:endParaRPr lang="en-US" dirty="0" smtClean="0">
              <a:latin typeface="Arial Black" pitchFamily="34" charset="0"/>
            </a:endParaRPr>
          </a:p>
          <a:p>
            <a:r>
              <a:rPr lang="en-US" u="sng" dirty="0" smtClean="0">
                <a:latin typeface="Arial Black" pitchFamily="34" charset="0"/>
              </a:rPr>
              <a:t>Is NOT</a:t>
            </a:r>
            <a:r>
              <a:rPr lang="en-US" dirty="0" smtClean="0">
                <a:latin typeface="Arial Black" pitchFamily="34" charset="0"/>
              </a:rPr>
              <a:t> declaring ‘email’ a records series</a:t>
            </a:r>
          </a:p>
          <a:p>
            <a:endParaRPr lang="en-US" dirty="0" smtClean="0">
              <a:latin typeface="Arial Black" pitchFamily="34" charset="0"/>
            </a:endParaRPr>
          </a:p>
          <a:p>
            <a:r>
              <a:rPr lang="en-US" u="sng" dirty="0" smtClean="0">
                <a:latin typeface="Arial Black" pitchFamily="34" charset="0"/>
              </a:rPr>
              <a:t>Is NOT</a:t>
            </a:r>
            <a:r>
              <a:rPr lang="en-US" dirty="0" smtClean="0">
                <a:latin typeface="Arial Black" pitchFamily="34" charset="0"/>
              </a:rPr>
              <a:t>  a ‘do-nothing’ strategy</a:t>
            </a:r>
          </a:p>
          <a:p>
            <a:endParaRPr lang="en-US" dirty="0">
              <a:latin typeface="Arial Black" pitchFamily="34" charset="0"/>
            </a:endParaRPr>
          </a:p>
        </p:txBody>
      </p:sp>
      <p:sp>
        <p:nvSpPr>
          <p:cNvPr id="3" name="Title 2"/>
          <p:cNvSpPr>
            <a:spLocks noGrp="1"/>
          </p:cNvSpPr>
          <p:nvPr>
            <p:ph type="title"/>
          </p:nvPr>
        </p:nvSpPr>
        <p:spPr>
          <a:xfrm>
            <a:off x="457200" y="274638"/>
            <a:ext cx="7696200" cy="1143000"/>
          </a:xfrm>
        </p:spPr>
        <p:txBody>
          <a:bodyPr>
            <a:normAutofit/>
          </a:bodyPr>
          <a:lstStyle/>
          <a:p>
            <a:pPr algn="ctr"/>
            <a:r>
              <a:rPr lang="en-US" dirty="0" smtClean="0">
                <a:latin typeface="Arial Black" pitchFamily="34" charset="0"/>
              </a:rPr>
              <a:t>Email Management       </a:t>
            </a:r>
            <a:endParaRPr lang="en-US" dirty="0"/>
          </a:p>
        </p:txBody>
      </p:sp>
      <p:pic>
        <p:nvPicPr>
          <p:cNvPr id="4" name="Picture 9" descr="C:\Documents and Settings\mott\Local Settings\Temporary Internet Files\Content.IE5\WEWG0UHE\MCj03002290000[1].wmf"/>
          <p:cNvPicPr>
            <a:picLocks noChangeAspect="1" noChangeArrowheads="1"/>
          </p:cNvPicPr>
          <p:nvPr/>
        </p:nvPicPr>
        <p:blipFill>
          <a:blip r:embed="rId2" cstate="print"/>
          <a:srcRect/>
          <a:stretch>
            <a:fillRect/>
          </a:stretch>
        </p:blipFill>
        <p:spPr bwMode="auto">
          <a:xfrm>
            <a:off x="6400800" y="5334000"/>
            <a:ext cx="1219200" cy="984477"/>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latin typeface="Arial Black" pitchFamily="34" charset="0"/>
              </a:rPr>
              <a:t>Records must be classified, stored, and disposed consistent with business, legal historical and financial requirements</a:t>
            </a:r>
          </a:p>
          <a:p>
            <a:endParaRPr lang="en-US" dirty="0" smtClean="0">
              <a:latin typeface="Arial Black" pitchFamily="34" charset="0"/>
            </a:endParaRPr>
          </a:p>
          <a:p>
            <a:r>
              <a:rPr lang="en-US" dirty="0" smtClean="0">
                <a:latin typeface="Arial Black" pitchFamily="34" charset="0"/>
              </a:rPr>
              <a:t>NE SOS approved Records Retention and Disposition Schedules provide the guidelines</a:t>
            </a:r>
          </a:p>
          <a:p>
            <a:endParaRPr lang="en-US" dirty="0" smtClean="0">
              <a:latin typeface="Arial Black" pitchFamily="34" charset="0"/>
            </a:endParaRPr>
          </a:p>
          <a:p>
            <a:r>
              <a:rPr lang="en-US" dirty="0" smtClean="0">
                <a:latin typeface="Arial Black" pitchFamily="34" charset="0"/>
              </a:rPr>
              <a:t>State of Nebraska Microsoft Outlook / Exchange 2010 System has default retention policies / tags</a:t>
            </a:r>
          </a:p>
          <a:p>
            <a:pPr>
              <a:buNone/>
            </a:pPr>
            <a:endParaRPr lang="en-US" dirty="0" smtClean="0">
              <a:latin typeface="Arial Black" pitchFamily="34" charset="0"/>
            </a:endParaRPr>
          </a:p>
          <a:p>
            <a:r>
              <a:rPr lang="en-US" dirty="0" smtClean="0">
                <a:latin typeface="Arial Black" pitchFamily="34" charset="0"/>
              </a:rPr>
              <a:t>Users perform email management based on the message content and apply policies/tags to folders and/or individual emails</a:t>
            </a:r>
          </a:p>
          <a:p>
            <a:endParaRPr lang="en-US" dirty="0" smtClean="0"/>
          </a:p>
          <a:p>
            <a:endParaRPr lang="en-US" dirty="0" smtClean="0"/>
          </a:p>
          <a:p>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latin typeface="Arial Black" pitchFamily="34" charset="0"/>
              </a:rPr>
              <a:t>Records Management &amp; </a:t>
            </a:r>
            <a:br>
              <a:rPr lang="en-US" dirty="0" smtClean="0">
                <a:latin typeface="Arial Black" pitchFamily="34" charset="0"/>
              </a:rPr>
            </a:br>
            <a:r>
              <a:rPr lang="en-US" dirty="0" smtClean="0">
                <a:latin typeface="Arial Black" pitchFamily="34" charset="0"/>
              </a:rPr>
              <a:t>Email Management</a:t>
            </a:r>
            <a:endParaRPr lang="en-US" dirty="0">
              <a:latin typeface="Arial Black" pitchFamily="34" charset="0"/>
            </a:endParaRPr>
          </a:p>
        </p:txBody>
      </p:sp>
      <p:pic>
        <p:nvPicPr>
          <p:cNvPr id="5" name="Picture 3"/>
          <p:cNvPicPr>
            <a:picLocks noChangeAspect="1" noChangeArrowheads="1"/>
          </p:cNvPicPr>
          <p:nvPr/>
        </p:nvPicPr>
        <p:blipFill>
          <a:blip r:embed="rId2" cstate="print"/>
          <a:srcRect/>
          <a:stretch>
            <a:fillRect/>
          </a:stretch>
        </p:blipFill>
        <p:spPr bwMode="auto">
          <a:xfrm>
            <a:off x="7010400" y="152400"/>
            <a:ext cx="1466490" cy="12954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latin typeface="Arial Black" pitchFamily="34" charset="0"/>
              </a:rPr>
              <a:t>List of records that determines length a record is retained and provides the final disposition requirements</a:t>
            </a:r>
          </a:p>
          <a:p>
            <a:endParaRPr lang="en-US" dirty="0" smtClean="0">
              <a:latin typeface="Arial Black" pitchFamily="34" charset="0"/>
            </a:endParaRPr>
          </a:p>
          <a:p>
            <a:r>
              <a:rPr lang="en-US" dirty="0" smtClean="0">
                <a:latin typeface="Arial Black" pitchFamily="34" charset="0"/>
              </a:rPr>
              <a:t>Schedules are developed based on business, legal, financial and historical requirements for the record as determined by agencies and/or the state </a:t>
            </a:r>
          </a:p>
          <a:p>
            <a:endParaRPr lang="en-US" dirty="0" smtClean="0">
              <a:latin typeface="Arial Black" pitchFamily="34" charset="0"/>
            </a:endParaRPr>
          </a:p>
          <a:p>
            <a:r>
              <a:rPr lang="en-US" dirty="0" smtClean="0">
                <a:latin typeface="Arial Black" pitchFamily="34" charset="0"/>
              </a:rPr>
              <a:t>Schedules are your ONLY ongoing statutory authority to dispose of records</a:t>
            </a:r>
            <a:endParaRPr lang="en-US" dirty="0">
              <a:latin typeface="Arial Black" pitchFamily="34" charset="0"/>
            </a:endParaRPr>
          </a:p>
        </p:txBody>
      </p:sp>
      <p:sp>
        <p:nvSpPr>
          <p:cNvPr id="2" name="Title 1"/>
          <p:cNvSpPr>
            <a:spLocks noGrp="1"/>
          </p:cNvSpPr>
          <p:nvPr>
            <p:ph type="title"/>
          </p:nvPr>
        </p:nvSpPr>
        <p:spPr/>
        <p:txBody>
          <a:bodyPr>
            <a:normAutofit/>
          </a:bodyPr>
          <a:lstStyle/>
          <a:p>
            <a:r>
              <a:rPr lang="en-US" sz="4100" dirty="0" smtClean="0">
                <a:latin typeface="Arial Black" pitchFamily="34" charset="0"/>
              </a:rPr>
              <a:t>Retention Schedules </a:t>
            </a:r>
            <a:endParaRPr lang="en-US" sz="4100" dirty="0">
              <a:latin typeface="Arial Black"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6553200" y="228600"/>
            <a:ext cx="2462213" cy="113671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sz="2500" dirty="0" smtClean="0">
              <a:latin typeface="Arial Black" pitchFamily="34" charset="0"/>
            </a:endParaRPr>
          </a:p>
          <a:p>
            <a:pPr algn="ctr"/>
            <a:r>
              <a:rPr lang="en-US" sz="2500" dirty="0" smtClean="0">
                <a:latin typeface="Arial Black" pitchFamily="34" charset="0"/>
              </a:rPr>
              <a:t>6 default retention policies/tags</a:t>
            </a: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endParaRPr lang="en-US" sz="2500" dirty="0" smtClean="0">
              <a:latin typeface="Arial Black" pitchFamily="34" charset="0"/>
            </a:endParaRPr>
          </a:p>
          <a:p>
            <a:pPr algn="ctr">
              <a:buNone/>
            </a:pPr>
            <a:r>
              <a:rPr lang="en-US" sz="2500" dirty="0" smtClean="0">
                <a:latin typeface="Arial Black" pitchFamily="34" charset="0"/>
              </a:rPr>
              <a:t> </a:t>
            </a:r>
          </a:p>
          <a:p>
            <a:pPr algn="ctr"/>
            <a:endParaRPr lang="en-US" sz="2500" dirty="0" smtClean="0">
              <a:latin typeface="Arial Black" pitchFamily="34" charset="0"/>
            </a:endParaRPr>
          </a:p>
        </p:txBody>
      </p:sp>
      <p:sp>
        <p:nvSpPr>
          <p:cNvPr id="2" name="Title 1"/>
          <p:cNvSpPr>
            <a:spLocks noGrp="1"/>
          </p:cNvSpPr>
          <p:nvPr>
            <p:ph type="title"/>
          </p:nvPr>
        </p:nvSpPr>
        <p:spPr/>
        <p:txBody>
          <a:bodyPr>
            <a:normAutofit fontScale="90000"/>
          </a:bodyPr>
          <a:lstStyle/>
          <a:p>
            <a:r>
              <a:rPr lang="en-US" dirty="0" smtClean="0">
                <a:latin typeface="Arial Black" pitchFamily="34" charset="0"/>
              </a:rPr>
              <a:t>Email System Default Retention Policies &amp; Tags </a:t>
            </a:r>
            <a:endParaRPr lang="en-US" dirty="0">
              <a:latin typeface="Arial Black" pitchFamily="34" charset="0"/>
            </a:endParaRPr>
          </a:p>
        </p:txBody>
      </p:sp>
      <p:pic>
        <p:nvPicPr>
          <p:cNvPr id="28674" name="Picture 2"/>
          <p:cNvPicPr>
            <a:picLocks noChangeAspect="1" noChangeArrowheads="1"/>
          </p:cNvPicPr>
          <p:nvPr/>
        </p:nvPicPr>
        <p:blipFill>
          <a:blip r:embed="rId2" cstate="print"/>
          <a:srcRect/>
          <a:stretch>
            <a:fillRect/>
          </a:stretch>
        </p:blipFill>
        <p:spPr bwMode="auto">
          <a:xfrm>
            <a:off x="6934200" y="2971800"/>
            <a:ext cx="1447800" cy="2041161"/>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1447800" y="3048000"/>
            <a:ext cx="1252330" cy="1677880"/>
          </a:xfrm>
          <a:prstGeom prst="rect">
            <a:avLst/>
          </a:prstGeom>
          <a:noFill/>
          <a:ln w="9525">
            <a:noFill/>
            <a:miter lim="800000"/>
            <a:headEnd/>
            <a:tailEnd/>
          </a:ln>
        </p:spPr>
      </p:pic>
      <p:pic>
        <p:nvPicPr>
          <p:cNvPr id="7" name="Picture 1"/>
          <p:cNvPicPr>
            <a:picLocks noChangeAspect="1" noChangeArrowheads="1"/>
          </p:cNvPicPr>
          <p:nvPr/>
        </p:nvPicPr>
        <p:blipFill>
          <a:blip r:embed="rId4" cstate="print"/>
          <a:srcRect/>
          <a:stretch>
            <a:fillRect/>
          </a:stretch>
        </p:blipFill>
        <p:spPr bwMode="auto">
          <a:xfrm>
            <a:off x="2971800" y="2667000"/>
            <a:ext cx="3864804" cy="2514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latin typeface="Arial Black" pitchFamily="34" charset="0"/>
            </a:endParaRPr>
          </a:p>
          <a:p>
            <a:r>
              <a:rPr lang="en-US" dirty="0" smtClean="0">
                <a:latin typeface="Arial Black" pitchFamily="34" charset="0"/>
              </a:rPr>
              <a:t>Series developed to provide retention guidance for communication not covered in agency specific schedules</a:t>
            </a:r>
          </a:p>
          <a:p>
            <a:endParaRPr lang="en-US" dirty="0" smtClean="0">
              <a:latin typeface="Arial Black" pitchFamily="34" charset="0"/>
            </a:endParaRPr>
          </a:p>
          <a:p>
            <a:r>
              <a:rPr lang="en-US" dirty="0" smtClean="0">
                <a:latin typeface="Arial Black" pitchFamily="34" charset="0"/>
              </a:rPr>
              <a:t>Check your agency specific schedule(s) before using this series to determine your email retention requirements</a:t>
            </a:r>
            <a:endParaRPr lang="en-US" dirty="0">
              <a:latin typeface="Arial Black" pitchFamily="34" charset="0"/>
            </a:endParaRPr>
          </a:p>
        </p:txBody>
      </p:sp>
      <p:sp>
        <p:nvSpPr>
          <p:cNvPr id="3" name="Title 2"/>
          <p:cNvSpPr>
            <a:spLocks noGrp="1"/>
          </p:cNvSpPr>
          <p:nvPr>
            <p:ph type="title"/>
          </p:nvPr>
        </p:nvSpPr>
        <p:spPr/>
        <p:txBody>
          <a:bodyPr>
            <a:normAutofit fontScale="90000"/>
          </a:bodyPr>
          <a:lstStyle/>
          <a:p>
            <a:r>
              <a:rPr lang="en-US" dirty="0" smtClean="0">
                <a:latin typeface="Arial Black" pitchFamily="34" charset="0"/>
              </a:rPr>
              <a:t>Schedule 124 –</a:t>
            </a:r>
            <a:br>
              <a:rPr lang="en-US" dirty="0" smtClean="0">
                <a:latin typeface="Arial Black" pitchFamily="34" charset="0"/>
              </a:rPr>
            </a:br>
            <a:r>
              <a:rPr lang="en-US" dirty="0" smtClean="0">
                <a:latin typeface="Arial Black" pitchFamily="34" charset="0"/>
              </a:rPr>
              <a:t> Communication Series </a:t>
            </a:r>
            <a:endParaRPr lang="en-US" dirty="0"/>
          </a:p>
        </p:txBody>
      </p:sp>
      <p:pic>
        <p:nvPicPr>
          <p:cNvPr id="4" name="Picture 2"/>
          <p:cNvPicPr>
            <a:picLocks noChangeAspect="1" noChangeArrowheads="1"/>
          </p:cNvPicPr>
          <p:nvPr/>
        </p:nvPicPr>
        <p:blipFill>
          <a:blip r:embed="rId2" cstate="print"/>
          <a:srcRect/>
          <a:stretch>
            <a:fillRect/>
          </a:stretch>
        </p:blipFill>
        <p:spPr bwMode="auto">
          <a:xfrm>
            <a:off x="6858000" y="76200"/>
            <a:ext cx="1787047" cy="18288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46236"/>
            <a:ext cx="8229600" cy="4830763"/>
          </a:xfrm>
        </p:spPr>
        <p:txBody>
          <a:bodyPr>
            <a:normAutofit lnSpcReduction="10000"/>
          </a:bodyPr>
          <a:lstStyle/>
          <a:p>
            <a:r>
              <a:rPr lang="en-US" sz="2400" u="sng" dirty="0" smtClean="0">
                <a:latin typeface="Arial Black" pitchFamily="34" charset="0"/>
              </a:rPr>
              <a:t>124-034 Communications, </a:t>
            </a:r>
            <a:r>
              <a:rPr lang="en-US" sz="2400" u="sng" dirty="0" err="1" smtClean="0">
                <a:latin typeface="Arial Black" pitchFamily="34" charset="0"/>
              </a:rPr>
              <a:t>Nonrecord</a:t>
            </a:r>
            <a:r>
              <a:rPr lang="en-US" sz="2400" u="sng" dirty="0" smtClean="0">
                <a:latin typeface="Arial Black" pitchFamily="34" charset="0"/>
              </a:rPr>
              <a:t> </a:t>
            </a:r>
            <a:r>
              <a:rPr lang="en-US" sz="2400" dirty="0" smtClean="0">
                <a:latin typeface="Arial Black" pitchFamily="34" charset="0"/>
              </a:rPr>
              <a:t>– Not related to state government transactions or activities </a:t>
            </a:r>
          </a:p>
          <a:p>
            <a:endParaRPr lang="en-US" sz="2400" u="sng" dirty="0" smtClean="0">
              <a:latin typeface="Arial Black" pitchFamily="34" charset="0"/>
            </a:endParaRPr>
          </a:p>
          <a:p>
            <a:r>
              <a:rPr lang="en-US" sz="2400" u="sng" dirty="0" smtClean="0">
                <a:latin typeface="Arial Black" pitchFamily="34" charset="0"/>
              </a:rPr>
              <a:t>124-035 Communications, Short-Term (6 months)</a:t>
            </a:r>
            <a:r>
              <a:rPr lang="en-US" sz="2400" dirty="0" smtClean="0">
                <a:latin typeface="Arial Black" pitchFamily="34" charset="0"/>
              </a:rPr>
              <a:t> – Related to the business or operations of your office, but has no documentary or evidentiary value</a:t>
            </a:r>
          </a:p>
          <a:p>
            <a:endParaRPr lang="en-US" sz="2400" dirty="0" smtClean="0">
              <a:latin typeface="Arial Black" pitchFamily="34" charset="0"/>
            </a:endParaRPr>
          </a:p>
          <a:p>
            <a:r>
              <a:rPr lang="en-US" sz="2400" u="sng" dirty="0" smtClean="0">
                <a:latin typeface="Arial Black" pitchFamily="34" charset="0"/>
              </a:rPr>
              <a:t>124-033 Communications, Medium-Term (2 years)</a:t>
            </a:r>
            <a:r>
              <a:rPr lang="en-US" sz="2400" dirty="0" smtClean="0">
                <a:latin typeface="Arial Black" pitchFamily="34" charset="0"/>
              </a:rPr>
              <a:t> – Business/Operational requiring you to take a action or make a decision, but no long-term significance</a:t>
            </a:r>
          </a:p>
          <a:p>
            <a:endParaRPr lang="en-US" sz="1800" dirty="0" smtClean="0"/>
          </a:p>
          <a:p>
            <a:endParaRPr lang="en-US" sz="1800" dirty="0" smtClean="0"/>
          </a:p>
          <a:p>
            <a:endParaRPr lang="en-US" sz="2000" dirty="0"/>
          </a:p>
        </p:txBody>
      </p:sp>
      <p:sp>
        <p:nvSpPr>
          <p:cNvPr id="5" name="Title 4"/>
          <p:cNvSpPr>
            <a:spLocks noGrp="1"/>
          </p:cNvSpPr>
          <p:nvPr>
            <p:ph type="title"/>
          </p:nvPr>
        </p:nvSpPr>
        <p:spPr/>
        <p:txBody>
          <a:bodyPr>
            <a:normAutofit fontScale="90000"/>
          </a:bodyPr>
          <a:lstStyle/>
          <a:p>
            <a:r>
              <a:rPr lang="en-US" sz="4100" dirty="0" smtClean="0">
                <a:latin typeface="Arial Black" pitchFamily="34" charset="0"/>
              </a:rPr>
              <a:t>Communication –</a:t>
            </a:r>
            <a:br>
              <a:rPr lang="en-US" sz="4100" dirty="0" smtClean="0">
                <a:latin typeface="Arial Black" pitchFamily="34" charset="0"/>
              </a:rPr>
            </a:br>
            <a:r>
              <a:rPr lang="en-US" sz="4100" dirty="0" smtClean="0">
                <a:latin typeface="Arial Black" pitchFamily="34" charset="0"/>
              </a:rPr>
              <a:t> Schedule 124 items</a:t>
            </a:r>
            <a:endParaRPr lang="en-US" sz="410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646236"/>
            <a:ext cx="8229600" cy="4830763"/>
          </a:xfrm>
        </p:spPr>
        <p:txBody>
          <a:bodyPr>
            <a:normAutofit fontScale="92500" lnSpcReduction="10000"/>
          </a:bodyPr>
          <a:lstStyle/>
          <a:p>
            <a:r>
              <a:rPr lang="en-US" sz="2400" u="sng" dirty="0" smtClean="0">
                <a:latin typeface="Arial Black" pitchFamily="34" charset="0"/>
              </a:rPr>
              <a:t>124-031 Communications, Fiscal (5 years)</a:t>
            </a:r>
            <a:r>
              <a:rPr lang="en-US" sz="2400" dirty="0" smtClean="0">
                <a:latin typeface="Arial Black" pitchFamily="34" charset="0"/>
              </a:rPr>
              <a:t> – Documents purchases, financial obligations, fiscal revenue </a:t>
            </a:r>
          </a:p>
          <a:p>
            <a:pPr lvl="1"/>
            <a:r>
              <a:rPr lang="en-US" sz="1500" i="1" u="sng" dirty="0" smtClean="0">
                <a:solidFill>
                  <a:schemeClr val="bg2">
                    <a:lumMod val="50000"/>
                  </a:schemeClr>
                </a:solidFill>
                <a:latin typeface="Arial Black" pitchFamily="34" charset="0"/>
              </a:rPr>
              <a:t>Also see, 124-052 Enterprise Data For Government Efficiency (EDGE)</a:t>
            </a:r>
          </a:p>
          <a:p>
            <a:endParaRPr lang="en-US" sz="2400" dirty="0" smtClean="0">
              <a:latin typeface="Arial Black" pitchFamily="34" charset="0"/>
            </a:endParaRPr>
          </a:p>
          <a:p>
            <a:r>
              <a:rPr lang="en-US" sz="2400" u="sng" dirty="0" smtClean="0">
                <a:latin typeface="Arial Black" pitchFamily="34" charset="0"/>
              </a:rPr>
              <a:t>124-032 Communications, Long –Term (8 Years)</a:t>
            </a:r>
            <a:r>
              <a:rPr lang="en-US" sz="2400" dirty="0" smtClean="0">
                <a:latin typeface="Arial Black" pitchFamily="34" charset="0"/>
              </a:rPr>
              <a:t> – Establish or implement policy, establish legal rights/responsibilities, document major transactions or has long-term significance for business/operations </a:t>
            </a:r>
          </a:p>
          <a:p>
            <a:endParaRPr lang="en-US" sz="2400" dirty="0" smtClean="0">
              <a:latin typeface="Arial Black" pitchFamily="34" charset="0"/>
            </a:endParaRPr>
          </a:p>
          <a:p>
            <a:r>
              <a:rPr lang="en-US" sz="2400" u="sng" dirty="0" smtClean="0">
                <a:latin typeface="Arial Black" pitchFamily="34" charset="0"/>
              </a:rPr>
              <a:t>124-030 Communications, Event-Driven (Date + Retention) </a:t>
            </a:r>
            <a:r>
              <a:rPr lang="en-US" sz="2400" dirty="0" smtClean="0">
                <a:latin typeface="Arial Black" pitchFamily="34" charset="0"/>
              </a:rPr>
              <a:t>– Open ended, event-driven retention which occurs at some future date</a:t>
            </a:r>
          </a:p>
          <a:p>
            <a:endParaRPr lang="en-US" sz="1800" dirty="0" smtClean="0"/>
          </a:p>
          <a:p>
            <a:endParaRPr lang="en-US" sz="1800" dirty="0" smtClean="0"/>
          </a:p>
          <a:p>
            <a:endParaRPr lang="en-US" sz="2000" dirty="0"/>
          </a:p>
        </p:txBody>
      </p:sp>
      <p:sp>
        <p:nvSpPr>
          <p:cNvPr id="5" name="Title 4"/>
          <p:cNvSpPr>
            <a:spLocks noGrp="1"/>
          </p:cNvSpPr>
          <p:nvPr>
            <p:ph type="title"/>
          </p:nvPr>
        </p:nvSpPr>
        <p:spPr/>
        <p:txBody>
          <a:bodyPr>
            <a:normAutofit fontScale="90000"/>
          </a:bodyPr>
          <a:lstStyle/>
          <a:p>
            <a:r>
              <a:rPr lang="en-US" sz="4100" dirty="0" smtClean="0">
                <a:latin typeface="Arial Black" pitchFamily="34" charset="0"/>
              </a:rPr>
              <a:t>Communication –</a:t>
            </a:r>
            <a:br>
              <a:rPr lang="en-US" sz="4100" dirty="0" smtClean="0">
                <a:latin typeface="Arial Black" pitchFamily="34" charset="0"/>
              </a:rPr>
            </a:br>
            <a:r>
              <a:rPr lang="en-US" sz="4100" dirty="0" smtClean="0">
                <a:latin typeface="Arial Black" pitchFamily="34" charset="0"/>
              </a:rPr>
              <a:t> Schedule 124 items </a:t>
            </a:r>
            <a:r>
              <a:rPr lang="en-US" sz="2200" dirty="0" smtClean="0">
                <a:latin typeface="Arial Black" pitchFamily="34" charset="0"/>
              </a:rPr>
              <a:t>(cont.)</a:t>
            </a:r>
            <a:endParaRPr lang="en-US" sz="2200" dirty="0">
              <a:latin typeface="Arial Black" pitchFamily="34" charset="0"/>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7818</TotalTime>
  <Words>1237</Words>
  <Application>Microsoft Macintosh PowerPoint</Application>
  <PresentationFormat>On-screen Show (4:3)</PresentationFormat>
  <Paragraphs>212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 State of Nebraska  Email Management –   MS Outlook / Exchange 2010 </vt:lpstr>
      <vt:lpstr>Records  Management (RM)</vt:lpstr>
      <vt:lpstr>Email Management       </vt:lpstr>
      <vt:lpstr>Records Management &amp;  Email Management</vt:lpstr>
      <vt:lpstr>Retention Schedules </vt:lpstr>
      <vt:lpstr>Email System Default Retention Policies &amp; Tags </vt:lpstr>
      <vt:lpstr>Schedule 124 –  Communication Series </vt:lpstr>
      <vt:lpstr>Communication –  Schedule 124 items</vt:lpstr>
      <vt:lpstr>Communication –  Schedule 124 items (cont.)</vt:lpstr>
      <vt:lpstr>Management of Records Under  HOLD - Event (Never) Policy/Tag” </vt:lpstr>
      <vt:lpstr>Decision Tree</vt:lpstr>
      <vt:lpstr>Email Content and  Retention Recommendations</vt:lpstr>
      <vt:lpstr>State Archives Guideline for Communication/Correspondence</vt:lpstr>
      <vt:lpstr>MS Outlook / Exchange 2010  RM Information</vt:lpstr>
      <vt:lpstr>MS Outlook / Exchange 2010  Email Management</vt:lpstr>
      <vt:lpstr>Folder Retention Policies</vt:lpstr>
      <vt:lpstr>Individual Email Tagging</vt:lpstr>
      <vt:lpstr>Event Folder – Manual Management</vt:lpstr>
      <vt:lpstr>Other Options and Guidance </vt:lpstr>
      <vt:lpstr>Common E-mail Tips</vt:lpstr>
      <vt:lpstr>RESOURCES</vt:lpstr>
      <vt:lpstr>PowerPoint Presentation</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Email Management</dc:title>
  <dc:creator>Mary R. Ott</dc:creator>
  <cp:lastModifiedBy>Caleb Wiedel</cp:lastModifiedBy>
  <cp:revision>654</cp:revision>
  <dcterms:created xsi:type="dcterms:W3CDTF">2009-02-24T21:31:50Z</dcterms:created>
  <dcterms:modified xsi:type="dcterms:W3CDTF">2015-07-22T18:21:50Z</dcterms:modified>
</cp:coreProperties>
</file>