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9"/>
  </p:notesMasterIdLst>
  <p:sldIdLst>
    <p:sldId id="378" r:id="rId6"/>
    <p:sldId id="324" r:id="rId7"/>
    <p:sldId id="361" r:id="rId8"/>
    <p:sldId id="356" r:id="rId9"/>
    <p:sldId id="357" r:id="rId10"/>
    <p:sldId id="358" r:id="rId11"/>
    <p:sldId id="359" r:id="rId12"/>
    <p:sldId id="362" r:id="rId13"/>
    <p:sldId id="344" r:id="rId14"/>
    <p:sldId id="333" r:id="rId15"/>
    <p:sldId id="343" r:id="rId16"/>
    <p:sldId id="335" r:id="rId17"/>
    <p:sldId id="366" r:id="rId18"/>
    <p:sldId id="338" r:id="rId19"/>
    <p:sldId id="341" r:id="rId20"/>
    <p:sldId id="369" r:id="rId21"/>
    <p:sldId id="346" r:id="rId22"/>
    <p:sldId id="367" r:id="rId23"/>
    <p:sldId id="342" r:id="rId24"/>
    <p:sldId id="347" r:id="rId25"/>
    <p:sldId id="363" r:id="rId26"/>
    <p:sldId id="380" r:id="rId27"/>
    <p:sldId id="381" r:id="rId28"/>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terson, Britny" initials="PB" lastIdx="5" clrIdx="0">
    <p:extLst>
      <p:ext uri="{19B8F6BF-5375-455C-9EA6-DF929625EA0E}">
        <p15:presenceInfo xmlns:p15="http://schemas.microsoft.com/office/powerpoint/2012/main" userId="S::pattersonb@state.gov::d2a59d5d-57ad-419b-b1cd-844c3490d286" providerId="AD"/>
      </p:ext>
    </p:extLst>
  </p:cmAuthor>
  <p:cmAuthor id="2" name="Snesko, Kara J" initials="SJ" lastIdx="2" clrIdx="1">
    <p:extLst>
      <p:ext uri="{19B8F6BF-5375-455C-9EA6-DF929625EA0E}">
        <p15:presenceInfo xmlns:p15="http://schemas.microsoft.com/office/powerpoint/2012/main" userId="S::sneskokj@state.gov::68e12a8a-aeb6-4226-a4d8-d7870dee1d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A4D"/>
    <a:srgbClr val="8F9294"/>
    <a:srgbClr val="B7B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25CA90A0-66BA-4FBA-8868-C0218BD6306D}" type="datetimeFigureOut">
              <a:rPr lang="en-US" smtClean="0"/>
              <a:t>9/17/2021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0E7C469A-DB3D-4C5F-8513-1BA042859B0C}" type="slidenum">
              <a:rPr lang="en-US" smtClean="0"/>
              <a:t>‹#›</a:t>
            </a:fld>
            <a:endParaRPr lang="en-US"/>
          </a:p>
        </p:txBody>
      </p:sp>
    </p:spTree>
    <p:extLst>
      <p:ext uri="{BB962C8B-B14F-4D97-AF65-F5344CB8AC3E}">
        <p14:creationId xmlns:p14="http://schemas.microsoft.com/office/powerpoint/2010/main" val="39230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7C469A-DB3D-4C5F-8513-1BA042859B0C}" type="slidenum">
              <a:rPr lang="en-US" smtClean="0"/>
              <a:t>22</a:t>
            </a:fld>
            <a:endParaRPr lang="en-US"/>
          </a:p>
        </p:txBody>
      </p:sp>
    </p:spTree>
    <p:extLst>
      <p:ext uri="{BB962C8B-B14F-4D97-AF65-F5344CB8AC3E}">
        <p14:creationId xmlns:p14="http://schemas.microsoft.com/office/powerpoint/2010/main" val="158570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1593-E00A-5C46-9AEF-720F91A3AF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59F84A-2E60-2946-B95B-E2AA897A7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CDD34A0-487B-5F46-9767-9262B60877C1}"/>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8999685F-9B81-2C43-8235-2C3793C18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86F8E-8056-F847-8CA1-313D701E688A}"/>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929839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DA58-3803-DD4B-93F3-87D7BCB6FB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718FEE-B365-C448-9B09-920EAC33BF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552375-DBA7-B844-A0B9-A8AEABA00BDC}"/>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BEE6A739-B865-5247-8463-06D0361BE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639A7-139F-D34C-B6F2-C46139DF07F4}"/>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85475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441518-5717-7248-9C2E-62B5646271C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5D4AD9-FD66-AC41-A5AC-743C340803A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1EBBB0-C48D-2E43-AF9B-7932B59D326A}"/>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248E1F4D-5012-4F49-A3FC-B90C7606D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C245B-14CF-514C-89F6-795880D23556}"/>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1784658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C559E-4805-485A-96A6-2370C49D8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5FC99D-B5D3-4244-BD75-1ACBD093B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826B1A-F870-4892-B39B-56618A70E6D1}"/>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731E2063-E141-42D7-90A7-311010661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927B8-F6A0-4C34-ADA6-B16ED3DB6B3E}"/>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28717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F1C6-BEBC-41C2-AFBB-7FE430895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85C1E-78A0-4937-8287-180D7BA4F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0A9FB-8EB1-45EE-946A-23695C781050}"/>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BCA20E46-A61C-41BD-A4FE-B5B0D3DA3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8E22D-6CB2-4372-B4AE-DA468E184079}"/>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423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1E5A-47AA-4E3C-8BB5-B3602003E1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26B1E-34E7-4718-9C0E-EE179A881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9AD0B-02CD-4EDF-8DEC-940C452259C6}"/>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D7882323-CC11-4268-AF63-4092F982D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013B4-FF4E-4A3B-BB7D-84004CE1B2E6}"/>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629422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190C-C5D9-4AC5-ABA2-02F8A48DF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73681-2EB7-4CBC-9F4E-B0D173CA5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9B910-DCC1-4981-804C-8000F01C4D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D065F-D643-42A1-BE28-661D424CF4AD}"/>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6" name="Footer Placeholder 5">
            <a:extLst>
              <a:ext uri="{FF2B5EF4-FFF2-40B4-BE49-F238E27FC236}">
                <a16:creationId xmlns:a16="http://schemas.microsoft.com/office/drawing/2014/main" id="{CEC04B50-39EA-4F38-96CE-CE43E2A75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E6FF0-2A7F-4ADC-BA11-B1CB303549F2}"/>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2237368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5F9B-FC67-418B-A740-A2E513DB85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89AF4E-3719-46B4-BF52-1711ED7995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E4080E-F02C-4902-AC75-CF8C23091C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B7E60A-1BBD-45AA-9E5F-DE50FE543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DC4E2-B42F-4B9D-9A34-FAFB6CD4FD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46BF60-3F0A-4EA9-BB65-C04A586C618F}"/>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8" name="Footer Placeholder 7">
            <a:extLst>
              <a:ext uri="{FF2B5EF4-FFF2-40B4-BE49-F238E27FC236}">
                <a16:creationId xmlns:a16="http://schemas.microsoft.com/office/drawing/2014/main" id="{03C49078-F4C7-489B-A4C3-51F3CBC0F6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2D2AE1-AC4A-47E7-A825-F61108A38595}"/>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45676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5540-8296-4616-9C13-F90CBEBD49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4C08F5-3078-46F1-8CE5-36792343AEAC}"/>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4" name="Footer Placeholder 3">
            <a:extLst>
              <a:ext uri="{FF2B5EF4-FFF2-40B4-BE49-F238E27FC236}">
                <a16:creationId xmlns:a16="http://schemas.microsoft.com/office/drawing/2014/main" id="{073645BB-DB98-4AFF-8482-F84A7A1C06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21C94-1264-4A88-91FD-E8A09747CDAF}"/>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13954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FF585-11E9-48EA-9113-BFE796618D25}"/>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3" name="Footer Placeholder 2">
            <a:extLst>
              <a:ext uri="{FF2B5EF4-FFF2-40B4-BE49-F238E27FC236}">
                <a16:creationId xmlns:a16="http://schemas.microsoft.com/office/drawing/2014/main" id="{92A618E1-737A-4849-B216-73962E5C62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BDEF1-8CDA-4EFF-BC90-CC0242E1ACBA}"/>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2429619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6042-D3FF-4717-9A87-77F472329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0CF26-9B85-43A3-A185-8FEB6BCF2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770C8-940C-4E6D-9022-2708850E6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565A8-6512-4A8A-AD17-8DFEEF9A9569}"/>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6" name="Footer Placeholder 5">
            <a:extLst>
              <a:ext uri="{FF2B5EF4-FFF2-40B4-BE49-F238E27FC236}">
                <a16:creationId xmlns:a16="http://schemas.microsoft.com/office/drawing/2014/main" id="{11D85B57-DE76-4DF8-833C-D438502BA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BF758-302F-47FD-8A47-988E0BE68D7D}"/>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96015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266D-D3E7-334F-868D-0162EE1C17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B76F96-862B-8548-9DE4-576B6659C6B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BF3172-C2CC-DA41-96B7-2964DC24EEB6}"/>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9AAEC676-6C53-F745-A8D2-B6BC06E85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23767-42D9-AE43-B5AE-4F1CBD216064}"/>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620371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9347-7914-4105-9F5C-B3A6D6151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EC93F-4DC8-4DDB-8FCC-8259DA074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3E176D-20B9-4A96-A825-0D88F2B56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916B3-71BD-4D65-89E5-E6528AE5907F}"/>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6" name="Footer Placeholder 5">
            <a:extLst>
              <a:ext uri="{FF2B5EF4-FFF2-40B4-BE49-F238E27FC236}">
                <a16:creationId xmlns:a16="http://schemas.microsoft.com/office/drawing/2014/main" id="{ABDDCD52-C419-4207-82DC-4ED85C8BF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366A9-80FB-4CE2-B2B6-EB65B2505934}"/>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298031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E550-60EB-47DC-9FC9-7B7360CC8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B8A258-D591-4288-B3F8-FFA676FAE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310BA-5659-408E-AAB0-2601CDCCC18F}"/>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AD486EBE-9F7C-4077-97B4-37B97419A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60082-DFA2-4876-B4BD-89705DC216D7}"/>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57806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C5675-57FA-4042-8250-A770046109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96A61E-445C-4915-A6D4-03FB4359E0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350B1-E618-4BAF-A839-D62C4B068C96}"/>
              </a:ext>
            </a:extLst>
          </p:cNvPr>
          <p:cNvSpPr>
            <a:spLocks noGrp="1"/>
          </p:cNvSpPr>
          <p:nvPr>
            <p:ph type="dt" sz="half" idx="10"/>
          </p:nvPr>
        </p:nvSpPr>
        <p:spPr/>
        <p:txBody>
          <a:body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A923C794-85F9-485D-8E83-DAC9BE6CD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7E84E-FE01-4078-9511-C0F1FE351689}"/>
              </a:ext>
            </a:extLst>
          </p:cNvPr>
          <p:cNvSpPr>
            <a:spLocks noGrp="1"/>
          </p:cNvSpPr>
          <p:nvPr>
            <p:ph type="sldNum" sz="quarter" idx="12"/>
          </p:nvPr>
        </p:nvSpPr>
        <p:spPr/>
        <p:txBody>
          <a:bodyPr/>
          <a:lstStyle/>
          <a:p>
            <a:fld id="{CAD33583-D657-4B81-B52A-CDA5A15284BC}" type="slidenum">
              <a:rPr lang="en-US" smtClean="0"/>
              <a:t>‹#›</a:t>
            </a:fld>
            <a:endParaRPr lang="en-US"/>
          </a:p>
        </p:txBody>
      </p:sp>
    </p:spTree>
    <p:extLst>
      <p:ext uri="{BB962C8B-B14F-4D97-AF65-F5344CB8AC3E}">
        <p14:creationId xmlns:p14="http://schemas.microsoft.com/office/powerpoint/2010/main" val="340712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BF54-0337-B546-ADA2-2FC5C780DB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9167E7A-DE38-EE43-906E-0B9381D611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7E7EA3-1669-574A-A124-B4F601F4AE5F}"/>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B087C7BD-EAB7-7F43-82C0-79D32CE00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22A20-4CDE-A642-BFFC-72565AE76980}"/>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214965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C85E-8AB8-9B42-8D6B-137C4D99B1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09EB13-1F98-D84C-B012-A5F1A6808A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B9AAE4A-8DDA-1742-96CD-E012E2D61F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43F216-2C37-1547-8FB8-0175631494EB}"/>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6" name="Footer Placeholder 5">
            <a:extLst>
              <a:ext uri="{FF2B5EF4-FFF2-40B4-BE49-F238E27FC236}">
                <a16:creationId xmlns:a16="http://schemas.microsoft.com/office/drawing/2014/main" id="{BCF2961D-02E8-F546-8021-476DE66DC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74DA5-7535-8244-99E9-AD63E3FA9880}"/>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305298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798D-C5AA-EC40-A12A-2F6AB8BF9BA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AB7E1C-9965-514D-92CE-4F40FC6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F41992-9BAE-0B4A-A551-B52050328F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F27EE0-2C50-6E41-B33A-E5C842FC4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2D84F5-503B-5747-A934-2ABDB15BBD0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0912AC4-C010-FB40-9E93-8BB150EC18B8}"/>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8" name="Footer Placeholder 7">
            <a:extLst>
              <a:ext uri="{FF2B5EF4-FFF2-40B4-BE49-F238E27FC236}">
                <a16:creationId xmlns:a16="http://schemas.microsoft.com/office/drawing/2014/main" id="{25459BC6-A897-7443-B4BF-D8FB348442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6EEC5-058F-DB4D-84A4-CDC9DA413F6F}"/>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194348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6D9F-C077-284C-BE66-772547D034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2470383-180A-B44C-B8C9-02301DDA20FE}"/>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4" name="Footer Placeholder 3">
            <a:extLst>
              <a:ext uri="{FF2B5EF4-FFF2-40B4-BE49-F238E27FC236}">
                <a16:creationId xmlns:a16="http://schemas.microsoft.com/office/drawing/2014/main" id="{5D81173C-486A-FB4F-9808-64D09A0BE7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16A2D5-C20C-3842-804B-636A1BD472F6}"/>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3629435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C9738-95B2-DA47-8BF6-7F85DA0035D2}"/>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3" name="Footer Placeholder 2">
            <a:extLst>
              <a:ext uri="{FF2B5EF4-FFF2-40B4-BE49-F238E27FC236}">
                <a16:creationId xmlns:a16="http://schemas.microsoft.com/office/drawing/2014/main" id="{C9494FB1-C786-6648-B86C-5CA32F54F7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2DD77A-1170-D449-943C-472583E2D468}"/>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454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DA0C-3C29-C040-9CC0-86FC41CC91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DC5428-78C6-B244-8B6A-BE8058A3C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1DB7B4-DDC3-7A4F-B76F-BE6C4F0D0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5C0118-789F-8B48-88FB-1D4B3563893D}"/>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6" name="Footer Placeholder 5">
            <a:extLst>
              <a:ext uri="{FF2B5EF4-FFF2-40B4-BE49-F238E27FC236}">
                <a16:creationId xmlns:a16="http://schemas.microsoft.com/office/drawing/2014/main" id="{037DB3CC-6A9B-964C-BA83-389254C3A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14422-2419-F14A-BEC2-F6BCAD6B5180}"/>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138696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3B2D-8A3F-324E-9448-B3F9E00181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04AFB2-A5B0-FE42-B885-F9AA1797A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59A647-FA8B-614C-B65E-F8215A681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76CC4A-D5D3-264B-9FFE-6D4D596C70AE}"/>
              </a:ext>
            </a:extLst>
          </p:cNvPr>
          <p:cNvSpPr>
            <a:spLocks noGrp="1"/>
          </p:cNvSpPr>
          <p:nvPr>
            <p:ph type="dt" sz="half" idx="10"/>
          </p:nvPr>
        </p:nvSpPr>
        <p:spPr/>
        <p:txBody>
          <a:bodyPr/>
          <a:lstStyle/>
          <a:p>
            <a:fld id="{F7AD6CEC-407D-384C-96FB-4370B4F716B4}" type="datetimeFigureOut">
              <a:rPr lang="en-US" smtClean="0"/>
              <a:t>9/17/2021</a:t>
            </a:fld>
            <a:endParaRPr lang="en-US"/>
          </a:p>
        </p:txBody>
      </p:sp>
      <p:sp>
        <p:nvSpPr>
          <p:cNvPr id="6" name="Footer Placeholder 5">
            <a:extLst>
              <a:ext uri="{FF2B5EF4-FFF2-40B4-BE49-F238E27FC236}">
                <a16:creationId xmlns:a16="http://schemas.microsoft.com/office/drawing/2014/main" id="{4515A838-9B0D-FC4C-8644-1F07D99D7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351FE-F8A9-DE44-A66E-F2507E304C1F}"/>
              </a:ext>
            </a:extLst>
          </p:cNvPr>
          <p:cNvSpPr>
            <a:spLocks noGrp="1"/>
          </p:cNvSpPr>
          <p:nvPr>
            <p:ph type="sldNum" sz="quarter" idx="12"/>
          </p:nvPr>
        </p:nvSpPr>
        <p:spPr/>
        <p:txBody>
          <a:bodyPr/>
          <a:lstStyle/>
          <a:p>
            <a:fld id="{50BD28B6-3C94-F84D-B665-5A278CA1CBEB}" type="slidenum">
              <a:rPr lang="en-US" smtClean="0"/>
              <a:t>‹#›</a:t>
            </a:fld>
            <a:endParaRPr lang="en-US"/>
          </a:p>
        </p:txBody>
      </p:sp>
    </p:spTree>
    <p:extLst>
      <p:ext uri="{BB962C8B-B14F-4D97-AF65-F5344CB8AC3E}">
        <p14:creationId xmlns:p14="http://schemas.microsoft.com/office/powerpoint/2010/main" val="1245561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A63C5-80EE-314D-82A9-658EC89E6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200183-2B2E-E742-9F7C-24876DF9C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2979B8-519C-D742-BFFE-0C5D9901A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6CEC-407D-384C-96FB-4370B4F716B4}" type="datetimeFigureOut">
              <a:rPr lang="en-US" smtClean="0"/>
              <a:t>9/17/2021</a:t>
            </a:fld>
            <a:endParaRPr lang="en-US"/>
          </a:p>
        </p:txBody>
      </p:sp>
      <p:sp>
        <p:nvSpPr>
          <p:cNvPr id="5" name="Footer Placeholder 4">
            <a:extLst>
              <a:ext uri="{FF2B5EF4-FFF2-40B4-BE49-F238E27FC236}">
                <a16:creationId xmlns:a16="http://schemas.microsoft.com/office/drawing/2014/main" id="{CDCB211E-C3E3-974A-8F43-CA6AC8437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9BF970-818D-CA4C-AFB4-9056551DF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D28B6-3C94-F84D-B665-5A278CA1CBEB}" type="slidenum">
              <a:rPr lang="en-US" smtClean="0"/>
              <a:t>‹#›</a:t>
            </a:fld>
            <a:endParaRPr lang="en-US"/>
          </a:p>
        </p:txBody>
      </p:sp>
    </p:spTree>
    <p:extLst>
      <p:ext uri="{BB962C8B-B14F-4D97-AF65-F5344CB8AC3E}">
        <p14:creationId xmlns:p14="http://schemas.microsoft.com/office/powerpoint/2010/main" val="719784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54227-A53C-4E89-8992-5404C9734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842F5C-3C8A-415B-8A77-9CCC88C0C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07A6C-C081-4422-B514-437D1E886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15D27-D575-44D9-86C6-3397C37B373A}" type="datetimeFigureOut">
              <a:rPr lang="en-US" smtClean="0"/>
              <a:t>9/17/2021</a:t>
            </a:fld>
            <a:endParaRPr lang="en-US"/>
          </a:p>
        </p:txBody>
      </p:sp>
      <p:sp>
        <p:nvSpPr>
          <p:cNvPr id="5" name="Footer Placeholder 4">
            <a:extLst>
              <a:ext uri="{FF2B5EF4-FFF2-40B4-BE49-F238E27FC236}">
                <a16:creationId xmlns:a16="http://schemas.microsoft.com/office/drawing/2014/main" id="{6F97437D-CA81-4C73-8BAE-42A3DF35C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4605E4-55BD-47B8-9D1F-01FA7158C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33583-D657-4B81-B52A-CDA5A15284BC}" type="slidenum">
              <a:rPr lang="en-US" smtClean="0"/>
              <a:t>‹#›</a:t>
            </a:fld>
            <a:endParaRPr lang="en-US"/>
          </a:p>
        </p:txBody>
      </p:sp>
    </p:spTree>
    <p:extLst>
      <p:ext uri="{BB962C8B-B14F-4D97-AF65-F5344CB8AC3E}">
        <p14:creationId xmlns:p14="http://schemas.microsoft.com/office/powerpoint/2010/main" val="3670438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cid:image001.png@01D6C1E6.BCE436C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cid:image001.png@01D6C1E6.BCE436C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image" Target="cid:image001.png@01D6C1E6.BCE436C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cid:image001.png@01D6C1E6.BCE436C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cid:image001.png@01D6C1E6.BCE436C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cid:image001.png@01D6C1E6.BCE436C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cid:image001.png@01D6C1E6.BCE436C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www.youtube.com/channel/UCMz_L_eEtM_e48PiNtNxU5w" TargetMode="External"/><Relationship Id="rId3" Type="http://schemas.openxmlformats.org/officeDocument/2006/relationships/image" Target="../media/image3.png"/><Relationship Id="rId7" Type="http://schemas.openxmlformats.org/officeDocument/2006/relationships/hyperlink" Target="https://l.instagram.com/?u=https%3A%2F%2Flinktr.ee%2FUSAExpo2020&amp;e=ATM5t7H2NzaPxFk5fVBmC2_47abeO6s8KZgRMMxruThw4u7BgMN76A6r-uCm033HaLHW24wTDjvI_BTokwMAZQ&amp;s=1" TargetMode="External"/><Relationship Id="rId12"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mailto:cindi.allen@nebraska.gov" TargetMode="External"/><Relationship Id="rId11" Type="http://schemas.openxmlformats.org/officeDocument/2006/relationships/hyperlink" Target="https://www.facebook.com/USAExpo2020" TargetMode="External"/><Relationship Id="rId5" Type="http://schemas.openxmlformats.org/officeDocument/2006/relationships/image" Target="../media/image32.jpeg"/><Relationship Id="rId10" Type="http://schemas.openxmlformats.org/officeDocument/2006/relationships/image" Target="../media/image34.png"/><Relationship Id="rId4" Type="http://schemas.openxmlformats.org/officeDocument/2006/relationships/image" Target="cid:image001.png@01D6C1E6.BCE436C0" TargetMode="External"/><Relationship Id="rId9" Type="http://schemas.openxmlformats.org/officeDocument/2006/relationships/hyperlink" Target="https://twitter.com/USAExpo2020" TargetMode="Externa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jpeg"/><Relationship Id="rId10" Type="http://schemas.openxmlformats.org/officeDocument/2006/relationships/image" Target="../media/image380.png"/><Relationship Id="rId4" Type="http://schemas.openxmlformats.org/officeDocument/2006/relationships/image" Target="cid:image001.png@01D6C1E6.BCE436C0" TargetMode="External"/><Relationship Id="rId9" Type="http://schemas.openxmlformats.org/officeDocument/2006/relationships/slide" Target="slide1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eg"/><Relationship Id="rId4" Type="http://schemas.openxmlformats.org/officeDocument/2006/relationships/image" Target="cid:image001.png@01D6C1E6.BCE436C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www.gulfood.com/why-exhibi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expo2020dubai.com/en/plan-your-visit/visiting-uae" TargetMode="External"/><Relationship Id="rId2" Type="http://schemas.openxmlformats.org/officeDocument/2006/relationships/hyperlink" Target="https://www.expo2020dubai.com/en/experiences" TargetMode="External"/><Relationship Id="rId1" Type="http://schemas.openxmlformats.org/officeDocument/2006/relationships/slideLayout" Target="../slideLayouts/slideLayout13.xml"/><Relationship Id="rId4" Type="http://schemas.openxmlformats.org/officeDocument/2006/relationships/hyperlink" Target="https://www.expo2020dubai.com/-/media/expo2020/pavilions/_content/pdf/expo2020-pavilionspremiere-faq-v3.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youtu.be/GrrpLGAD_Y0"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cid:image001.png@01D6C1E6.BCE436C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page hero"/>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6260" r="-1" b="8121"/>
          <a:stretch/>
        </p:blipFill>
        <p:spPr bwMode="auto">
          <a:xfrm>
            <a:off x="4488004"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46857DC-6D3C-47C9-A519-170670BEBD16}"/>
              </a:ext>
            </a:extLst>
          </p:cNvPr>
          <p:cNvPicPr>
            <a:picLocks noChangeAspect="1"/>
          </p:cNvPicPr>
          <p:nvPr/>
        </p:nvPicPr>
        <p:blipFill rotWithShape="1">
          <a:blip r:embed="rId3"/>
          <a:srcRect t="17785" r="-1" b="8336"/>
          <a:stretch/>
        </p:blipFill>
        <p:spPr>
          <a:xfrm>
            <a:off x="4547938" y="3681409"/>
            <a:ext cx="7644062" cy="3176595"/>
          </a:xfrm>
          <a:prstGeom prst="rect">
            <a:avLst/>
          </a:prstGeom>
        </p:spPr>
      </p:pic>
      <p:sp>
        <p:nvSpPr>
          <p:cNvPr id="23" name="Rectangle 2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1DB52-C2E4-41F5-90E2-B6B7A94AC36F}"/>
              </a:ext>
            </a:extLst>
          </p:cNvPr>
          <p:cNvSpPr>
            <a:spLocks noGrp="1"/>
          </p:cNvSpPr>
          <p:nvPr>
            <p:ph type="ctrTitle"/>
          </p:nvPr>
        </p:nvSpPr>
        <p:spPr>
          <a:xfrm>
            <a:off x="838200" y="1115219"/>
            <a:ext cx="5395912" cy="2387600"/>
          </a:xfrm>
        </p:spPr>
        <p:txBody>
          <a:bodyPr>
            <a:normAutofit/>
          </a:bodyPr>
          <a:lstStyle/>
          <a:p>
            <a:pPr algn="l"/>
            <a:r>
              <a:rPr lang="en-US" sz="5000" b="1">
                <a:solidFill>
                  <a:schemeClr val="bg1"/>
                </a:solidFill>
                <a:latin typeface="helvetica"/>
                <a:cs typeface="Calibri Light"/>
              </a:rPr>
              <a:t>USA Pavilion</a:t>
            </a:r>
            <a:endParaRPr lang="en-US">
              <a:solidFill>
                <a:schemeClr val="bg1"/>
              </a:solidFill>
              <a:latin typeface="helvetica"/>
            </a:endParaRPr>
          </a:p>
        </p:txBody>
      </p:sp>
      <p:sp>
        <p:nvSpPr>
          <p:cNvPr id="3" name="Subtitle 2">
            <a:extLst>
              <a:ext uri="{FF2B5EF4-FFF2-40B4-BE49-F238E27FC236}">
                <a16:creationId xmlns:a16="http://schemas.microsoft.com/office/drawing/2014/main" id="{563E12B2-4C08-49F2-8CF3-403BAB87A2DE}"/>
              </a:ext>
            </a:extLst>
          </p:cNvPr>
          <p:cNvSpPr>
            <a:spLocks noGrp="1"/>
          </p:cNvSpPr>
          <p:nvPr>
            <p:ph type="subTitle" idx="1"/>
          </p:nvPr>
        </p:nvSpPr>
        <p:spPr>
          <a:xfrm>
            <a:off x="838200" y="3902075"/>
            <a:ext cx="5395912" cy="1655762"/>
          </a:xfrm>
        </p:spPr>
        <p:txBody>
          <a:bodyPr vert="horz" lIns="91440" tIns="45720" rIns="91440" bIns="45720" rtlCol="0" anchor="t">
            <a:normAutofit/>
          </a:bodyPr>
          <a:lstStyle/>
          <a:p>
            <a:pPr algn="l"/>
            <a:r>
              <a:rPr lang="en-US" sz="2800" b="1">
                <a:solidFill>
                  <a:schemeClr val="bg1"/>
                </a:solidFill>
                <a:latin typeface="helvetica"/>
                <a:cs typeface="Calibri"/>
              </a:rPr>
              <a:t>Cities, States, and Business</a:t>
            </a:r>
            <a:endParaRPr lang="en-US" sz="2800" err="1">
              <a:solidFill>
                <a:schemeClr val="bg1"/>
              </a:solidFill>
              <a:latin typeface="helvetica"/>
            </a:endParaRPr>
          </a:p>
        </p:txBody>
      </p:sp>
      <p:cxnSp>
        <p:nvCxnSpPr>
          <p:cNvPr id="25" name="Straight Connector 2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16" descr="A screenshot of a cell phone&#10;&#10;Description automatically generated">
            <a:extLst>
              <a:ext uri="{FF2B5EF4-FFF2-40B4-BE49-F238E27FC236}">
                <a16:creationId xmlns:a16="http://schemas.microsoft.com/office/drawing/2014/main" id="{6EEA338B-45AE-4099-80FE-350B5D5E782F}"/>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1264914" y="4836598"/>
            <a:ext cx="2318387" cy="124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82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2632232" y="918013"/>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2234932" y="244847"/>
            <a:ext cx="9697918" cy="739754"/>
          </a:xfrm>
          <a:prstGeom prst="rect">
            <a:avLst/>
          </a:prstGeom>
        </p:spPr>
        <p:txBody>
          <a:bodyPr wrap="square" lIns="91440" tIns="45720" rIns="91440" bIns="45720" anchor="t">
            <a:spAutoFit/>
          </a:bodyPr>
          <a:lstStyle/>
          <a:p>
            <a:pPr algn="just">
              <a:lnSpc>
                <a:spcPct val="150000"/>
              </a:lnSpc>
            </a:pPr>
            <a:r>
              <a:rPr lang="en-AU" sz="3200" b="1">
                <a:solidFill>
                  <a:schemeClr val="accent1"/>
                </a:solidFill>
                <a:latin typeface="Helvetica"/>
              </a:rPr>
              <a:t>Theme Weeks</a:t>
            </a:r>
          </a:p>
        </p:txBody>
      </p:sp>
      <p:sp>
        <p:nvSpPr>
          <p:cNvPr id="9" name="Rectangle 8">
            <a:extLst>
              <a:ext uri="{FF2B5EF4-FFF2-40B4-BE49-F238E27FC236}">
                <a16:creationId xmlns:a16="http://schemas.microsoft.com/office/drawing/2014/main" id="{884276F0-D9C5-8E42-BA0A-E84804D29739}"/>
              </a:ext>
            </a:extLst>
          </p:cNvPr>
          <p:cNvSpPr/>
          <p:nvPr/>
        </p:nvSpPr>
        <p:spPr>
          <a:xfrm>
            <a:off x="2245494" y="1020440"/>
            <a:ext cx="9697918" cy="1061829"/>
          </a:xfrm>
          <a:prstGeom prst="rect">
            <a:avLst/>
          </a:prstGeom>
        </p:spPr>
        <p:txBody>
          <a:bodyPr wrap="square">
            <a:spAutoFit/>
          </a:bodyPr>
          <a:lstStyle/>
          <a:p>
            <a:pPr>
              <a:lnSpc>
                <a:spcPct val="150000"/>
              </a:lnSpc>
            </a:pPr>
            <a:r>
              <a:rPr lang="en-AU" sz="1400">
                <a:solidFill>
                  <a:srgbClr val="7A848C"/>
                </a:solidFill>
                <a:latin typeface="Helvetica"/>
              </a:rPr>
              <a:t>Suggest a Speaker or Cultural Performer – Participate in a Business Fora</a:t>
            </a:r>
          </a:p>
          <a:p>
            <a:pPr>
              <a:lnSpc>
                <a:spcPct val="150000"/>
              </a:lnSpc>
            </a:pPr>
            <a:endParaRPr lang="en-AU" sz="1400">
              <a:solidFill>
                <a:srgbClr val="7A848C"/>
              </a:solidFill>
              <a:latin typeface="Helvetica"/>
            </a:endParaRPr>
          </a:p>
          <a:p>
            <a:pPr>
              <a:lnSpc>
                <a:spcPct val="150000"/>
              </a:lnSpc>
            </a:pPr>
            <a:endParaRPr lang="en-AU" sz="1400">
              <a:solidFill>
                <a:srgbClr val="7A848C"/>
              </a:solidFill>
              <a:latin typeface="Helvetica"/>
            </a:endParaRPr>
          </a:p>
        </p:txBody>
      </p:sp>
      <p:sp>
        <p:nvSpPr>
          <p:cNvPr id="5" name="Slide Number Placeholder 4">
            <a:extLst>
              <a:ext uri="{FF2B5EF4-FFF2-40B4-BE49-F238E27FC236}">
                <a16:creationId xmlns:a16="http://schemas.microsoft.com/office/drawing/2014/main" id="{032F3A4F-A550-CB43-A02A-AE32FE169396}"/>
              </a:ext>
            </a:extLst>
          </p:cNvPr>
          <p:cNvSpPr>
            <a:spLocks noGrp="1"/>
          </p:cNvSpPr>
          <p:nvPr>
            <p:ph type="sldNum" sz="quarter" idx="12"/>
          </p:nvPr>
        </p:nvSpPr>
        <p:spPr/>
        <p:txBody>
          <a:bodyPr/>
          <a:lstStyle/>
          <a:p>
            <a:fld id="{59DEAF35-A73D-B94A-B3CF-D5FB748BEAC0}" type="slidenum">
              <a:rPr lang="en-US" smtClean="0"/>
              <a:t>10</a:t>
            </a:fld>
            <a:endParaRPr lang="en-US"/>
          </a:p>
        </p:txBody>
      </p:sp>
      <p:grpSp>
        <p:nvGrpSpPr>
          <p:cNvPr id="10" name="Group 9">
            <a:extLst>
              <a:ext uri="{FF2B5EF4-FFF2-40B4-BE49-F238E27FC236}">
                <a16:creationId xmlns:a16="http://schemas.microsoft.com/office/drawing/2014/main" id="{DDE48436-69F4-234C-8AD4-58A5B2FAF850}"/>
              </a:ext>
            </a:extLst>
          </p:cNvPr>
          <p:cNvGrpSpPr/>
          <p:nvPr/>
        </p:nvGrpSpPr>
        <p:grpSpPr>
          <a:xfrm>
            <a:off x="2447580" y="1551354"/>
            <a:ext cx="9141429" cy="4600054"/>
            <a:chOff x="2465713" y="2728932"/>
            <a:chExt cx="7867234" cy="3958867"/>
          </a:xfrm>
        </p:grpSpPr>
        <p:pic>
          <p:nvPicPr>
            <p:cNvPr id="13" name="Picture 12">
              <a:extLst>
                <a:ext uri="{FF2B5EF4-FFF2-40B4-BE49-F238E27FC236}">
                  <a16:creationId xmlns:a16="http://schemas.microsoft.com/office/drawing/2014/main" id="{C1E45DA7-77B7-7A41-BC24-1D36BFEEEE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21482" r="79679" b="60835"/>
            <a:stretch/>
          </p:blipFill>
          <p:spPr>
            <a:xfrm>
              <a:off x="2528471" y="2728932"/>
              <a:ext cx="679400" cy="806208"/>
            </a:xfrm>
            <a:prstGeom prst="rect">
              <a:avLst/>
            </a:prstGeom>
          </p:spPr>
        </p:pic>
        <p:pic>
          <p:nvPicPr>
            <p:cNvPr id="17" name="Picture 16">
              <a:extLst>
                <a:ext uri="{FF2B5EF4-FFF2-40B4-BE49-F238E27FC236}">
                  <a16:creationId xmlns:a16="http://schemas.microsoft.com/office/drawing/2014/main" id="{C11D0AB7-EE31-FF49-A32A-BE5A2D9645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t="79944" r="80618" b="2230"/>
            <a:stretch/>
          </p:blipFill>
          <p:spPr>
            <a:xfrm>
              <a:off x="6724293" y="5386111"/>
              <a:ext cx="648032" cy="715610"/>
            </a:xfrm>
            <a:prstGeom prst="rect">
              <a:avLst/>
            </a:prstGeom>
          </p:spPr>
        </p:pic>
        <p:pic>
          <p:nvPicPr>
            <p:cNvPr id="19" name="Picture 18">
              <a:extLst>
                <a:ext uri="{FF2B5EF4-FFF2-40B4-BE49-F238E27FC236}">
                  <a16:creationId xmlns:a16="http://schemas.microsoft.com/office/drawing/2014/main" id="{E326EC17-2888-1941-AB53-B8A8228F43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292" r="82289" b="76546"/>
            <a:stretch/>
          </p:blipFill>
          <p:spPr>
            <a:xfrm>
              <a:off x="2484532" y="3475526"/>
              <a:ext cx="592162" cy="691262"/>
            </a:xfrm>
            <a:prstGeom prst="rect">
              <a:avLst/>
            </a:prstGeom>
          </p:spPr>
        </p:pic>
        <p:sp>
          <p:nvSpPr>
            <p:cNvPr id="3" name="TextBox 2">
              <a:extLst>
                <a:ext uri="{FF2B5EF4-FFF2-40B4-BE49-F238E27FC236}">
                  <a16:creationId xmlns:a16="http://schemas.microsoft.com/office/drawing/2014/main" id="{3D1C95E9-4A3C-0442-BAF7-90248F4E246E}"/>
                </a:ext>
              </a:extLst>
            </p:cNvPr>
            <p:cNvSpPr txBox="1"/>
            <p:nvPr/>
          </p:nvSpPr>
          <p:spPr>
            <a:xfrm>
              <a:off x="3165369" y="2912298"/>
              <a:ext cx="1574773" cy="430887"/>
            </a:xfrm>
            <a:prstGeom prst="rect">
              <a:avLst/>
            </a:prstGeom>
            <a:noFill/>
          </p:spPr>
          <p:txBody>
            <a:bodyPr wrap="square" rtlCol="0">
              <a:spAutoFit/>
            </a:bodyPr>
            <a:lstStyle/>
            <a:p>
              <a:r>
                <a:rPr lang="en-US" sz="1100">
                  <a:solidFill>
                    <a:srgbClr val="7A848C"/>
                  </a:solidFill>
                  <a:latin typeface="Helvetica"/>
                </a:rPr>
                <a:t>CLIMATE &amp; BIODIVERSITY</a:t>
              </a:r>
            </a:p>
          </p:txBody>
        </p:sp>
        <p:sp>
          <p:nvSpPr>
            <p:cNvPr id="21" name="TextBox 20">
              <a:extLst>
                <a:ext uri="{FF2B5EF4-FFF2-40B4-BE49-F238E27FC236}">
                  <a16:creationId xmlns:a16="http://schemas.microsoft.com/office/drawing/2014/main" id="{0F326FC5-7DBE-554A-A618-0B9283C19BF6}"/>
                </a:ext>
              </a:extLst>
            </p:cNvPr>
            <p:cNvSpPr txBox="1"/>
            <p:nvPr/>
          </p:nvSpPr>
          <p:spPr>
            <a:xfrm>
              <a:off x="4632277" y="2955792"/>
              <a:ext cx="1574773" cy="261610"/>
            </a:xfrm>
            <a:prstGeom prst="rect">
              <a:avLst/>
            </a:prstGeom>
            <a:noFill/>
          </p:spPr>
          <p:txBody>
            <a:bodyPr wrap="square" rtlCol="0">
              <a:spAutoFit/>
            </a:bodyPr>
            <a:lstStyle/>
            <a:p>
              <a:r>
                <a:rPr lang="en-US" sz="1100">
                  <a:solidFill>
                    <a:srgbClr val="7A848C"/>
                  </a:solidFill>
                  <a:latin typeface="Helvetica"/>
                </a:rPr>
                <a:t>3-9 OCT 2021</a:t>
              </a:r>
            </a:p>
          </p:txBody>
        </p:sp>
        <p:pic>
          <p:nvPicPr>
            <p:cNvPr id="22" name="Picture 21">
              <a:extLst>
                <a:ext uri="{FF2B5EF4-FFF2-40B4-BE49-F238E27FC236}">
                  <a16:creationId xmlns:a16="http://schemas.microsoft.com/office/drawing/2014/main" id="{B4018411-4C7A-3246-AE24-43C3EB5DD7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8937" r="81408" b="45745"/>
            <a:stretch/>
          </p:blipFill>
          <p:spPr>
            <a:xfrm>
              <a:off x="2465713" y="4071577"/>
              <a:ext cx="621594" cy="698399"/>
            </a:xfrm>
            <a:prstGeom prst="rect">
              <a:avLst/>
            </a:prstGeom>
          </p:spPr>
        </p:pic>
        <p:sp>
          <p:nvSpPr>
            <p:cNvPr id="23" name="TextBox 22">
              <a:extLst>
                <a:ext uri="{FF2B5EF4-FFF2-40B4-BE49-F238E27FC236}">
                  <a16:creationId xmlns:a16="http://schemas.microsoft.com/office/drawing/2014/main" id="{2D1F9105-6D4E-8941-9BF0-D47A030A80D8}"/>
                </a:ext>
              </a:extLst>
            </p:cNvPr>
            <p:cNvSpPr txBox="1"/>
            <p:nvPr/>
          </p:nvSpPr>
          <p:spPr>
            <a:xfrm>
              <a:off x="3190721" y="3620904"/>
              <a:ext cx="818238" cy="261610"/>
            </a:xfrm>
            <a:prstGeom prst="rect">
              <a:avLst/>
            </a:prstGeom>
            <a:noFill/>
          </p:spPr>
          <p:txBody>
            <a:bodyPr wrap="square" rtlCol="0">
              <a:spAutoFit/>
            </a:bodyPr>
            <a:lstStyle/>
            <a:p>
              <a:r>
                <a:rPr lang="en-US" sz="1100">
                  <a:solidFill>
                    <a:srgbClr val="7A848C"/>
                  </a:solidFill>
                  <a:latin typeface="Helvetica"/>
                </a:rPr>
                <a:t>SPACE</a:t>
              </a:r>
            </a:p>
          </p:txBody>
        </p:sp>
        <p:sp>
          <p:nvSpPr>
            <p:cNvPr id="24" name="TextBox 23">
              <a:extLst>
                <a:ext uri="{FF2B5EF4-FFF2-40B4-BE49-F238E27FC236}">
                  <a16:creationId xmlns:a16="http://schemas.microsoft.com/office/drawing/2014/main" id="{25DC212D-C57E-BD4A-B264-5EE9643F4EAD}"/>
                </a:ext>
              </a:extLst>
            </p:cNvPr>
            <p:cNvSpPr txBox="1"/>
            <p:nvPr/>
          </p:nvSpPr>
          <p:spPr>
            <a:xfrm>
              <a:off x="4589309" y="3608653"/>
              <a:ext cx="1574773" cy="261610"/>
            </a:xfrm>
            <a:prstGeom prst="rect">
              <a:avLst/>
            </a:prstGeom>
            <a:noFill/>
          </p:spPr>
          <p:txBody>
            <a:bodyPr wrap="square" rtlCol="0">
              <a:spAutoFit/>
            </a:bodyPr>
            <a:lstStyle/>
            <a:p>
              <a:r>
                <a:rPr lang="en-US" sz="1100">
                  <a:solidFill>
                    <a:srgbClr val="7A848C"/>
                  </a:solidFill>
                  <a:latin typeface="Helvetica"/>
                </a:rPr>
                <a:t>17-23 OCT 2021</a:t>
              </a:r>
            </a:p>
          </p:txBody>
        </p:sp>
        <p:pic>
          <p:nvPicPr>
            <p:cNvPr id="25" name="Picture 24">
              <a:extLst>
                <a:ext uri="{FF2B5EF4-FFF2-40B4-BE49-F238E27FC236}">
                  <a16:creationId xmlns:a16="http://schemas.microsoft.com/office/drawing/2014/main" id="{7611652F-D8E1-EB49-B712-5A645D16A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5472" r="82175"/>
            <a:stretch/>
          </p:blipFill>
          <p:spPr>
            <a:xfrm>
              <a:off x="2531535" y="6024900"/>
              <a:ext cx="596439" cy="662899"/>
            </a:xfrm>
            <a:prstGeom prst="rect">
              <a:avLst/>
            </a:prstGeom>
          </p:spPr>
        </p:pic>
        <p:sp>
          <p:nvSpPr>
            <p:cNvPr id="27" name="TextBox 26">
              <a:extLst>
                <a:ext uri="{FF2B5EF4-FFF2-40B4-BE49-F238E27FC236}">
                  <a16:creationId xmlns:a16="http://schemas.microsoft.com/office/drawing/2014/main" id="{3054401D-DF2C-894A-86F8-46402198C15B}"/>
                </a:ext>
              </a:extLst>
            </p:cNvPr>
            <p:cNvSpPr txBox="1"/>
            <p:nvPr/>
          </p:nvSpPr>
          <p:spPr>
            <a:xfrm>
              <a:off x="3195131" y="4216738"/>
              <a:ext cx="1354267" cy="430887"/>
            </a:xfrm>
            <a:prstGeom prst="rect">
              <a:avLst/>
            </a:prstGeom>
            <a:noFill/>
          </p:spPr>
          <p:txBody>
            <a:bodyPr wrap="square" rtlCol="0">
              <a:spAutoFit/>
            </a:bodyPr>
            <a:lstStyle/>
            <a:p>
              <a:r>
                <a:rPr lang="en-US" sz="1100">
                  <a:solidFill>
                    <a:srgbClr val="7A848C"/>
                  </a:solidFill>
                  <a:latin typeface="Helvetica"/>
                </a:rPr>
                <a:t>URBAN &amp; RURAL DEVELOPMENT</a:t>
              </a:r>
            </a:p>
          </p:txBody>
        </p:sp>
        <p:sp>
          <p:nvSpPr>
            <p:cNvPr id="28" name="TextBox 27">
              <a:extLst>
                <a:ext uri="{FF2B5EF4-FFF2-40B4-BE49-F238E27FC236}">
                  <a16:creationId xmlns:a16="http://schemas.microsoft.com/office/drawing/2014/main" id="{7E5EF8C6-49A0-2E49-A32D-2062C9DFFAF4}"/>
                </a:ext>
              </a:extLst>
            </p:cNvPr>
            <p:cNvSpPr txBox="1"/>
            <p:nvPr/>
          </p:nvSpPr>
          <p:spPr>
            <a:xfrm>
              <a:off x="4579333" y="4289971"/>
              <a:ext cx="1671329" cy="261610"/>
            </a:xfrm>
            <a:prstGeom prst="rect">
              <a:avLst/>
            </a:prstGeom>
            <a:noFill/>
          </p:spPr>
          <p:txBody>
            <a:bodyPr wrap="square" rtlCol="0">
              <a:spAutoFit/>
            </a:bodyPr>
            <a:lstStyle/>
            <a:p>
              <a:r>
                <a:rPr lang="en-US" sz="1100">
                  <a:solidFill>
                    <a:srgbClr val="7A848C"/>
                  </a:solidFill>
                  <a:latin typeface="Helvetica"/>
                </a:rPr>
                <a:t>31 OCT – 6 NOV 2021</a:t>
              </a:r>
            </a:p>
          </p:txBody>
        </p:sp>
        <p:pic>
          <p:nvPicPr>
            <p:cNvPr id="29" name="Picture 28">
              <a:extLst>
                <a:ext uri="{FF2B5EF4-FFF2-40B4-BE49-F238E27FC236}">
                  <a16:creationId xmlns:a16="http://schemas.microsoft.com/office/drawing/2014/main" id="{3EA9300F-202D-B345-85D3-EC67A3792A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6128" r="80258" b="27123"/>
            <a:stretch/>
          </p:blipFill>
          <p:spPr>
            <a:xfrm>
              <a:off x="2484532" y="4680199"/>
              <a:ext cx="660063" cy="763642"/>
            </a:xfrm>
            <a:prstGeom prst="rect">
              <a:avLst/>
            </a:prstGeom>
          </p:spPr>
        </p:pic>
        <p:sp>
          <p:nvSpPr>
            <p:cNvPr id="30" name="TextBox 29">
              <a:extLst>
                <a:ext uri="{FF2B5EF4-FFF2-40B4-BE49-F238E27FC236}">
                  <a16:creationId xmlns:a16="http://schemas.microsoft.com/office/drawing/2014/main" id="{5E763109-CCA8-EB4E-AA53-091F13C70566}"/>
                </a:ext>
              </a:extLst>
            </p:cNvPr>
            <p:cNvSpPr txBox="1"/>
            <p:nvPr/>
          </p:nvSpPr>
          <p:spPr>
            <a:xfrm>
              <a:off x="3201861" y="4925344"/>
              <a:ext cx="1354267" cy="430887"/>
            </a:xfrm>
            <a:prstGeom prst="rect">
              <a:avLst/>
            </a:prstGeom>
            <a:noFill/>
          </p:spPr>
          <p:txBody>
            <a:bodyPr wrap="square" rtlCol="0">
              <a:spAutoFit/>
            </a:bodyPr>
            <a:lstStyle/>
            <a:p>
              <a:r>
                <a:rPr lang="en-US" sz="1100">
                  <a:solidFill>
                    <a:srgbClr val="7A848C"/>
                  </a:solidFill>
                  <a:latin typeface="Helvetica"/>
                </a:rPr>
                <a:t>TOLERANCE &amp; INCLUSIVITY</a:t>
              </a:r>
            </a:p>
          </p:txBody>
        </p:sp>
        <p:sp>
          <p:nvSpPr>
            <p:cNvPr id="31" name="TextBox 30">
              <a:extLst>
                <a:ext uri="{FF2B5EF4-FFF2-40B4-BE49-F238E27FC236}">
                  <a16:creationId xmlns:a16="http://schemas.microsoft.com/office/drawing/2014/main" id="{161953C0-B7FA-9247-A397-BA6356D9EAB2}"/>
                </a:ext>
              </a:extLst>
            </p:cNvPr>
            <p:cNvSpPr txBox="1"/>
            <p:nvPr/>
          </p:nvSpPr>
          <p:spPr>
            <a:xfrm>
              <a:off x="4564254" y="4971289"/>
              <a:ext cx="1671329" cy="261610"/>
            </a:xfrm>
            <a:prstGeom prst="rect">
              <a:avLst/>
            </a:prstGeom>
            <a:noFill/>
          </p:spPr>
          <p:txBody>
            <a:bodyPr wrap="square" rtlCol="0">
              <a:spAutoFit/>
            </a:bodyPr>
            <a:lstStyle/>
            <a:p>
              <a:r>
                <a:rPr lang="en-US" sz="1100">
                  <a:solidFill>
                    <a:srgbClr val="7A848C"/>
                  </a:solidFill>
                  <a:latin typeface="Helvetica"/>
                </a:rPr>
                <a:t>14-20 NOV 2021</a:t>
              </a:r>
            </a:p>
          </p:txBody>
        </p:sp>
        <p:pic>
          <p:nvPicPr>
            <p:cNvPr id="32" name="Picture 31">
              <a:extLst>
                <a:ext uri="{FF2B5EF4-FFF2-40B4-BE49-F238E27FC236}">
                  <a16:creationId xmlns:a16="http://schemas.microsoft.com/office/drawing/2014/main" id="{20413CCE-C7BA-6F4A-BC4E-DD688FAAA5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2810" r="80627" b="12722"/>
            <a:stretch/>
          </p:blipFill>
          <p:spPr>
            <a:xfrm>
              <a:off x="2511127" y="5356231"/>
              <a:ext cx="647715" cy="659643"/>
            </a:xfrm>
            <a:prstGeom prst="rect">
              <a:avLst/>
            </a:prstGeom>
          </p:spPr>
        </p:pic>
        <p:sp>
          <p:nvSpPr>
            <p:cNvPr id="33" name="TextBox 32">
              <a:extLst>
                <a:ext uri="{FF2B5EF4-FFF2-40B4-BE49-F238E27FC236}">
                  <a16:creationId xmlns:a16="http://schemas.microsoft.com/office/drawing/2014/main" id="{C0C7ED44-5C9C-814E-87C1-6CB8B6CCC7D4}"/>
                </a:ext>
              </a:extLst>
            </p:cNvPr>
            <p:cNvSpPr txBox="1"/>
            <p:nvPr/>
          </p:nvSpPr>
          <p:spPr>
            <a:xfrm>
              <a:off x="3201861" y="5535558"/>
              <a:ext cx="1504032" cy="261610"/>
            </a:xfrm>
            <a:prstGeom prst="rect">
              <a:avLst/>
            </a:prstGeom>
            <a:noFill/>
          </p:spPr>
          <p:txBody>
            <a:bodyPr wrap="square" rtlCol="0">
              <a:spAutoFit/>
            </a:bodyPr>
            <a:lstStyle/>
            <a:p>
              <a:r>
                <a:rPr lang="en-US" sz="1100">
                  <a:solidFill>
                    <a:srgbClr val="7A848C"/>
                  </a:solidFill>
                  <a:latin typeface="Helvetica"/>
                </a:rPr>
                <a:t>GOLDEN JUBILEE</a:t>
              </a:r>
            </a:p>
          </p:txBody>
        </p:sp>
        <p:sp>
          <p:nvSpPr>
            <p:cNvPr id="34" name="TextBox 33">
              <a:extLst>
                <a:ext uri="{FF2B5EF4-FFF2-40B4-BE49-F238E27FC236}">
                  <a16:creationId xmlns:a16="http://schemas.microsoft.com/office/drawing/2014/main" id="{6E2CB800-6EDC-F445-BA07-9A62C19E373A}"/>
                </a:ext>
              </a:extLst>
            </p:cNvPr>
            <p:cNvSpPr txBox="1"/>
            <p:nvPr/>
          </p:nvSpPr>
          <p:spPr>
            <a:xfrm>
              <a:off x="4605234" y="5535558"/>
              <a:ext cx="1671329" cy="261610"/>
            </a:xfrm>
            <a:prstGeom prst="rect">
              <a:avLst/>
            </a:prstGeom>
            <a:noFill/>
          </p:spPr>
          <p:txBody>
            <a:bodyPr wrap="square" rtlCol="0">
              <a:spAutoFit/>
            </a:bodyPr>
            <a:lstStyle/>
            <a:p>
              <a:r>
                <a:rPr lang="en-US" sz="1100">
                  <a:solidFill>
                    <a:srgbClr val="7A848C"/>
                  </a:solidFill>
                  <a:latin typeface="Helvetica"/>
                </a:rPr>
                <a:t>5-11 DEC 2021</a:t>
              </a:r>
            </a:p>
          </p:txBody>
        </p:sp>
        <p:sp>
          <p:nvSpPr>
            <p:cNvPr id="35" name="TextBox 34">
              <a:extLst>
                <a:ext uri="{FF2B5EF4-FFF2-40B4-BE49-F238E27FC236}">
                  <a16:creationId xmlns:a16="http://schemas.microsoft.com/office/drawing/2014/main" id="{7C2DF9A1-6CA3-6048-8CC0-B0F6825CE691}"/>
                </a:ext>
              </a:extLst>
            </p:cNvPr>
            <p:cNvSpPr txBox="1"/>
            <p:nvPr/>
          </p:nvSpPr>
          <p:spPr>
            <a:xfrm>
              <a:off x="4564254" y="6178497"/>
              <a:ext cx="1574773" cy="261610"/>
            </a:xfrm>
            <a:prstGeom prst="rect">
              <a:avLst/>
            </a:prstGeom>
            <a:noFill/>
          </p:spPr>
          <p:txBody>
            <a:bodyPr wrap="square" rtlCol="0">
              <a:spAutoFit/>
            </a:bodyPr>
            <a:lstStyle/>
            <a:p>
              <a:r>
                <a:rPr lang="en-US" sz="1100">
                  <a:solidFill>
                    <a:srgbClr val="7A848C"/>
                  </a:solidFill>
                  <a:latin typeface="Helvetica"/>
                </a:rPr>
                <a:t>12-18 DEC 2021</a:t>
              </a:r>
            </a:p>
          </p:txBody>
        </p:sp>
        <p:sp>
          <p:nvSpPr>
            <p:cNvPr id="36" name="TextBox 35">
              <a:extLst>
                <a:ext uri="{FF2B5EF4-FFF2-40B4-BE49-F238E27FC236}">
                  <a16:creationId xmlns:a16="http://schemas.microsoft.com/office/drawing/2014/main" id="{9B039603-2C66-2B4F-BC35-CF9D75199422}"/>
                </a:ext>
              </a:extLst>
            </p:cNvPr>
            <p:cNvSpPr txBox="1"/>
            <p:nvPr/>
          </p:nvSpPr>
          <p:spPr>
            <a:xfrm>
              <a:off x="3189693" y="6160272"/>
              <a:ext cx="1574773" cy="430887"/>
            </a:xfrm>
            <a:prstGeom prst="rect">
              <a:avLst/>
            </a:prstGeom>
            <a:noFill/>
          </p:spPr>
          <p:txBody>
            <a:bodyPr wrap="square" rtlCol="0">
              <a:spAutoFit/>
            </a:bodyPr>
            <a:lstStyle/>
            <a:p>
              <a:r>
                <a:rPr lang="en-US" sz="1100">
                  <a:solidFill>
                    <a:srgbClr val="7A848C"/>
                  </a:solidFill>
                  <a:latin typeface="Helvetica"/>
                </a:rPr>
                <a:t>KNOWLEDGE &amp; LEARNING</a:t>
              </a:r>
            </a:p>
          </p:txBody>
        </p:sp>
        <p:pic>
          <p:nvPicPr>
            <p:cNvPr id="37" name="Picture 36">
              <a:extLst>
                <a:ext uri="{FF2B5EF4-FFF2-40B4-BE49-F238E27FC236}">
                  <a16:creationId xmlns:a16="http://schemas.microsoft.com/office/drawing/2014/main" id="{30F0082E-F75C-2342-B0B9-91C4371A3D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1500" r="80003" b="42967"/>
            <a:stretch/>
          </p:blipFill>
          <p:spPr>
            <a:xfrm>
              <a:off x="6724293" y="4165295"/>
              <a:ext cx="668583" cy="623552"/>
            </a:xfrm>
            <a:prstGeom prst="rect">
              <a:avLst/>
            </a:prstGeom>
          </p:spPr>
        </p:pic>
        <p:pic>
          <p:nvPicPr>
            <p:cNvPr id="39" name="Picture 38">
              <a:extLst>
                <a:ext uri="{FF2B5EF4-FFF2-40B4-BE49-F238E27FC236}">
                  <a16:creationId xmlns:a16="http://schemas.microsoft.com/office/drawing/2014/main" id="{676CE377-7282-A54F-9924-BC717E1CA7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80192" b="77355"/>
            <a:stretch/>
          </p:blipFill>
          <p:spPr>
            <a:xfrm>
              <a:off x="6730196" y="2762898"/>
              <a:ext cx="662270" cy="909008"/>
            </a:xfrm>
            <a:prstGeom prst="rect">
              <a:avLst/>
            </a:prstGeom>
          </p:spPr>
        </p:pic>
        <p:sp>
          <p:nvSpPr>
            <p:cNvPr id="40" name="TextBox 39">
              <a:extLst>
                <a:ext uri="{FF2B5EF4-FFF2-40B4-BE49-F238E27FC236}">
                  <a16:creationId xmlns:a16="http://schemas.microsoft.com/office/drawing/2014/main" id="{7C1FCD83-56B8-A448-A57B-5B745411CDA1}"/>
                </a:ext>
              </a:extLst>
            </p:cNvPr>
            <p:cNvSpPr txBox="1"/>
            <p:nvPr/>
          </p:nvSpPr>
          <p:spPr>
            <a:xfrm>
              <a:off x="7412678" y="2987069"/>
              <a:ext cx="1574773" cy="430887"/>
            </a:xfrm>
            <a:prstGeom prst="rect">
              <a:avLst/>
            </a:prstGeom>
            <a:noFill/>
          </p:spPr>
          <p:txBody>
            <a:bodyPr wrap="square" rtlCol="0">
              <a:spAutoFit/>
            </a:bodyPr>
            <a:lstStyle/>
            <a:p>
              <a:r>
                <a:rPr lang="en-US" sz="1100">
                  <a:solidFill>
                    <a:srgbClr val="7A848C"/>
                  </a:solidFill>
                  <a:latin typeface="Helvetica"/>
                </a:rPr>
                <a:t>TRAVEL &amp; CONNECTIVITY</a:t>
              </a:r>
            </a:p>
          </p:txBody>
        </p:sp>
        <p:sp>
          <p:nvSpPr>
            <p:cNvPr id="41" name="TextBox 40">
              <a:extLst>
                <a:ext uri="{FF2B5EF4-FFF2-40B4-BE49-F238E27FC236}">
                  <a16:creationId xmlns:a16="http://schemas.microsoft.com/office/drawing/2014/main" id="{7CD0BAF3-B2AE-3B48-8D6E-23230168C459}"/>
                </a:ext>
              </a:extLst>
            </p:cNvPr>
            <p:cNvSpPr txBox="1"/>
            <p:nvPr/>
          </p:nvSpPr>
          <p:spPr>
            <a:xfrm>
              <a:off x="8758174" y="2987069"/>
              <a:ext cx="1574773" cy="261610"/>
            </a:xfrm>
            <a:prstGeom prst="rect">
              <a:avLst/>
            </a:prstGeom>
            <a:noFill/>
          </p:spPr>
          <p:txBody>
            <a:bodyPr wrap="square" rtlCol="0">
              <a:spAutoFit/>
            </a:bodyPr>
            <a:lstStyle/>
            <a:p>
              <a:r>
                <a:rPr lang="en-US" sz="1100">
                  <a:solidFill>
                    <a:srgbClr val="7A848C"/>
                  </a:solidFill>
                  <a:latin typeface="Helvetica"/>
                </a:rPr>
                <a:t>9-15 JAN 2022</a:t>
              </a:r>
            </a:p>
          </p:txBody>
        </p:sp>
        <p:sp>
          <p:nvSpPr>
            <p:cNvPr id="42" name="TextBox 41">
              <a:extLst>
                <a:ext uri="{FF2B5EF4-FFF2-40B4-BE49-F238E27FC236}">
                  <a16:creationId xmlns:a16="http://schemas.microsoft.com/office/drawing/2014/main" id="{D08C6618-BB03-534F-BF6C-B7D552765628}"/>
                </a:ext>
              </a:extLst>
            </p:cNvPr>
            <p:cNvSpPr txBox="1"/>
            <p:nvPr/>
          </p:nvSpPr>
          <p:spPr>
            <a:xfrm>
              <a:off x="7401880" y="3715947"/>
              <a:ext cx="1574773" cy="261610"/>
            </a:xfrm>
            <a:prstGeom prst="rect">
              <a:avLst/>
            </a:prstGeom>
            <a:noFill/>
          </p:spPr>
          <p:txBody>
            <a:bodyPr wrap="square" rtlCol="0">
              <a:spAutoFit/>
            </a:bodyPr>
            <a:lstStyle/>
            <a:p>
              <a:r>
                <a:rPr lang="en-US" sz="1100">
                  <a:solidFill>
                    <a:srgbClr val="7A848C"/>
                  </a:solidFill>
                  <a:latin typeface="Helvetica"/>
                </a:rPr>
                <a:t>GLOBAL GOALS</a:t>
              </a:r>
            </a:p>
          </p:txBody>
        </p:sp>
        <p:sp>
          <p:nvSpPr>
            <p:cNvPr id="43" name="TextBox 42">
              <a:extLst>
                <a:ext uri="{FF2B5EF4-FFF2-40B4-BE49-F238E27FC236}">
                  <a16:creationId xmlns:a16="http://schemas.microsoft.com/office/drawing/2014/main" id="{6B655DFA-FE1C-1D49-B816-FC56624F9FA3}"/>
                </a:ext>
              </a:extLst>
            </p:cNvPr>
            <p:cNvSpPr txBox="1"/>
            <p:nvPr/>
          </p:nvSpPr>
          <p:spPr>
            <a:xfrm>
              <a:off x="8742569" y="3702679"/>
              <a:ext cx="1574773" cy="261610"/>
            </a:xfrm>
            <a:prstGeom prst="rect">
              <a:avLst/>
            </a:prstGeom>
            <a:noFill/>
          </p:spPr>
          <p:txBody>
            <a:bodyPr wrap="square" rtlCol="0">
              <a:spAutoFit/>
            </a:bodyPr>
            <a:lstStyle/>
            <a:p>
              <a:r>
                <a:rPr lang="en-US" sz="1100">
                  <a:solidFill>
                    <a:srgbClr val="7A848C"/>
                  </a:solidFill>
                  <a:latin typeface="Helvetica"/>
                </a:rPr>
                <a:t>16-22 JAN 2022</a:t>
              </a:r>
            </a:p>
          </p:txBody>
        </p:sp>
        <p:pic>
          <p:nvPicPr>
            <p:cNvPr id="44" name="Picture 43">
              <a:extLst>
                <a:ext uri="{FF2B5EF4-FFF2-40B4-BE49-F238E27FC236}">
                  <a16:creationId xmlns:a16="http://schemas.microsoft.com/office/drawing/2014/main" id="{2A42B56C-5C8D-2147-BC93-F8E7D3F51A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61159" r="80003" b="19770"/>
            <a:stretch/>
          </p:blipFill>
          <p:spPr>
            <a:xfrm>
              <a:off x="6731069" y="4719302"/>
              <a:ext cx="668583" cy="765583"/>
            </a:xfrm>
            <a:prstGeom prst="rect">
              <a:avLst/>
            </a:prstGeom>
          </p:spPr>
        </p:pic>
        <p:sp>
          <p:nvSpPr>
            <p:cNvPr id="45" name="TextBox 44">
              <a:extLst>
                <a:ext uri="{FF2B5EF4-FFF2-40B4-BE49-F238E27FC236}">
                  <a16:creationId xmlns:a16="http://schemas.microsoft.com/office/drawing/2014/main" id="{ED8CC7A7-540B-524B-B598-42E6B8E1D71E}"/>
                </a:ext>
              </a:extLst>
            </p:cNvPr>
            <p:cNvSpPr txBox="1"/>
            <p:nvPr/>
          </p:nvSpPr>
          <p:spPr>
            <a:xfrm>
              <a:off x="7421422" y="4273441"/>
              <a:ext cx="1321145" cy="430887"/>
            </a:xfrm>
            <a:prstGeom prst="rect">
              <a:avLst/>
            </a:prstGeom>
            <a:noFill/>
          </p:spPr>
          <p:txBody>
            <a:bodyPr wrap="square" rtlCol="0">
              <a:spAutoFit/>
            </a:bodyPr>
            <a:lstStyle/>
            <a:p>
              <a:r>
                <a:rPr lang="en-US" sz="1100">
                  <a:solidFill>
                    <a:srgbClr val="7A848C"/>
                  </a:solidFill>
                  <a:latin typeface="Helvetica"/>
                </a:rPr>
                <a:t>HEALTH &amp; WELLNESS</a:t>
              </a:r>
            </a:p>
          </p:txBody>
        </p:sp>
        <p:sp>
          <p:nvSpPr>
            <p:cNvPr id="46" name="TextBox 45">
              <a:extLst>
                <a:ext uri="{FF2B5EF4-FFF2-40B4-BE49-F238E27FC236}">
                  <a16:creationId xmlns:a16="http://schemas.microsoft.com/office/drawing/2014/main" id="{E1214E18-9B54-3E48-9BC1-727219C1A0B9}"/>
                </a:ext>
              </a:extLst>
            </p:cNvPr>
            <p:cNvSpPr txBox="1"/>
            <p:nvPr/>
          </p:nvSpPr>
          <p:spPr>
            <a:xfrm>
              <a:off x="8742568" y="4283454"/>
              <a:ext cx="1574773" cy="261610"/>
            </a:xfrm>
            <a:prstGeom prst="rect">
              <a:avLst/>
            </a:prstGeom>
            <a:noFill/>
          </p:spPr>
          <p:txBody>
            <a:bodyPr wrap="square" rtlCol="0">
              <a:spAutoFit/>
            </a:bodyPr>
            <a:lstStyle/>
            <a:p>
              <a:r>
                <a:rPr lang="en-US" sz="1100">
                  <a:solidFill>
                    <a:srgbClr val="7A848C"/>
                  </a:solidFill>
                  <a:latin typeface="Helvetica"/>
                </a:rPr>
                <a:t>30 JAN-5 FEB 2022</a:t>
              </a:r>
            </a:p>
          </p:txBody>
        </p:sp>
        <p:sp>
          <p:nvSpPr>
            <p:cNvPr id="47" name="TextBox 46">
              <a:extLst>
                <a:ext uri="{FF2B5EF4-FFF2-40B4-BE49-F238E27FC236}">
                  <a16:creationId xmlns:a16="http://schemas.microsoft.com/office/drawing/2014/main" id="{1D9E7CB0-5F1B-6E4C-A677-1647DD0D9420}"/>
                </a:ext>
              </a:extLst>
            </p:cNvPr>
            <p:cNvSpPr txBox="1"/>
            <p:nvPr/>
          </p:nvSpPr>
          <p:spPr>
            <a:xfrm>
              <a:off x="7421421" y="4786385"/>
              <a:ext cx="1321145" cy="600164"/>
            </a:xfrm>
            <a:prstGeom prst="rect">
              <a:avLst/>
            </a:prstGeom>
            <a:noFill/>
          </p:spPr>
          <p:txBody>
            <a:bodyPr wrap="square" rtlCol="0">
              <a:spAutoFit/>
            </a:bodyPr>
            <a:lstStyle/>
            <a:p>
              <a:r>
                <a:rPr lang="en-US" sz="1100">
                  <a:solidFill>
                    <a:srgbClr val="7A848C"/>
                  </a:solidFill>
                  <a:latin typeface="Helvetica"/>
                </a:rPr>
                <a:t>FOOD, AGRICULTURE &amp; LIVELIHOODS</a:t>
              </a:r>
            </a:p>
          </p:txBody>
        </p:sp>
        <p:sp>
          <p:nvSpPr>
            <p:cNvPr id="48" name="TextBox 47">
              <a:extLst>
                <a:ext uri="{FF2B5EF4-FFF2-40B4-BE49-F238E27FC236}">
                  <a16:creationId xmlns:a16="http://schemas.microsoft.com/office/drawing/2014/main" id="{6F70656A-1823-CD46-AD27-4E91C64E0111}"/>
                </a:ext>
              </a:extLst>
            </p:cNvPr>
            <p:cNvSpPr txBox="1"/>
            <p:nvPr/>
          </p:nvSpPr>
          <p:spPr>
            <a:xfrm>
              <a:off x="8724782" y="4888374"/>
              <a:ext cx="1574773" cy="261610"/>
            </a:xfrm>
            <a:prstGeom prst="rect">
              <a:avLst/>
            </a:prstGeom>
            <a:noFill/>
          </p:spPr>
          <p:txBody>
            <a:bodyPr wrap="square" rtlCol="0">
              <a:spAutoFit/>
            </a:bodyPr>
            <a:lstStyle/>
            <a:p>
              <a:r>
                <a:rPr lang="en-US" sz="1100">
                  <a:solidFill>
                    <a:srgbClr val="7A848C"/>
                  </a:solidFill>
                  <a:latin typeface="Helvetica"/>
                </a:rPr>
                <a:t>20-26 FEB 2022</a:t>
              </a:r>
            </a:p>
          </p:txBody>
        </p:sp>
        <p:sp>
          <p:nvSpPr>
            <p:cNvPr id="49" name="TextBox 48">
              <a:extLst>
                <a:ext uri="{FF2B5EF4-FFF2-40B4-BE49-F238E27FC236}">
                  <a16:creationId xmlns:a16="http://schemas.microsoft.com/office/drawing/2014/main" id="{A5CA799D-043C-E34B-A958-94765A2A50E6}"/>
                </a:ext>
              </a:extLst>
            </p:cNvPr>
            <p:cNvSpPr txBox="1"/>
            <p:nvPr/>
          </p:nvSpPr>
          <p:spPr>
            <a:xfrm>
              <a:off x="7437770" y="5601677"/>
              <a:ext cx="1321145" cy="261610"/>
            </a:xfrm>
            <a:prstGeom prst="rect">
              <a:avLst/>
            </a:prstGeom>
            <a:noFill/>
          </p:spPr>
          <p:txBody>
            <a:bodyPr wrap="square" rtlCol="0">
              <a:spAutoFit/>
            </a:bodyPr>
            <a:lstStyle/>
            <a:p>
              <a:r>
                <a:rPr lang="en-US" sz="1100">
                  <a:solidFill>
                    <a:srgbClr val="7A848C"/>
                  </a:solidFill>
                  <a:latin typeface="Helvetica"/>
                </a:rPr>
                <a:t>WATER</a:t>
              </a:r>
            </a:p>
          </p:txBody>
        </p:sp>
        <p:sp>
          <p:nvSpPr>
            <p:cNvPr id="50" name="TextBox 49">
              <a:extLst>
                <a:ext uri="{FF2B5EF4-FFF2-40B4-BE49-F238E27FC236}">
                  <a16:creationId xmlns:a16="http://schemas.microsoft.com/office/drawing/2014/main" id="{2679C12D-6BB2-354C-95C2-153F682816DE}"/>
                </a:ext>
              </a:extLst>
            </p:cNvPr>
            <p:cNvSpPr txBox="1"/>
            <p:nvPr/>
          </p:nvSpPr>
          <p:spPr>
            <a:xfrm>
              <a:off x="8724781" y="5614022"/>
              <a:ext cx="1574773" cy="261610"/>
            </a:xfrm>
            <a:prstGeom prst="rect">
              <a:avLst/>
            </a:prstGeom>
            <a:noFill/>
          </p:spPr>
          <p:txBody>
            <a:bodyPr wrap="square" rtlCol="0">
              <a:spAutoFit/>
            </a:bodyPr>
            <a:lstStyle/>
            <a:p>
              <a:r>
                <a:rPr lang="en-US" sz="1100">
                  <a:solidFill>
                    <a:srgbClr val="7A848C"/>
                  </a:solidFill>
                  <a:latin typeface="Helvetica"/>
                </a:rPr>
                <a:t>20-26 MAR 2022</a:t>
              </a:r>
            </a:p>
          </p:txBody>
        </p:sp>
        <p:pic>
          <p:nvPicPr>
            <p:cNvPr id="38" name="Picture 37">
              <a:extLst>
                <a:ext uri="{FF2B5EF4-FFF2-40B4-BE49-F238E27FC236}">
                  <a16:creationId xmlns:a16="http://schemas.microsoft.com/office/drawing/2014/main" id="{254FDBFB-CE1E-DA48-A76B-C37B62D08C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0856" r="80003" b="58255"/>
            <a:stretch/>
          </p:blipFill>
          <p:spPr>
            <a:xfrm>
              <a:off x="6717517" y="3463235"/>
              <a:ext cx="668584" cy="838557"/>
            </a:xfrm>
            <a:prstGeom prst="rect">
              <a:avLst/>
            </a:prstGeom>
          </p:spPr>
        </p:pic>
      </p:grpSp>
      <p:pic>
        <p:nvPicPr>
          <p:cNvPr id="51" name="Picture 50">
            <a:extLst>
              <a:ext uri="{FF2B5EF4-FFF2-40B4-BE49-F238E27FC236}">
                <a16:creationId xmlns:a16="http://schemas.microsoft.com/office/drawing/2014/main" id="{AA2C2A8C-D6E2-9740-87B9-3A135271E466}"/>
              </a:ext>
            </a:extLst>
          </p:cNvPr>
          <p:cNvPicPr>
            <a:picLocks noChangeAspect="1"/>
          </p:cNvPicPr>
          <p:nvPr/>
        </p:nvPicPr>
        <p:blipFill rotWithShape="1">
          <a:blip r:embed="rId7">
            <a:extLst>
              <a:ext uri="{28A0092B-C50C-407E-A947-70E740481C1C}">
                <a14:useLocalDpi xmlns:a14="http://schemas.microsoft.com/office/drawing/2010/main"/>
              </a:ext>
            </a:extLst>
          </a:blip>
          <a:srcRect t="-22"/>
          <a:stretch/>
        </p:blipFill>
        <p:spPr>
          <a:xfrm>
            <a:off x="0" y="0"/>
            <a:ext cx="2065662" cy="6834927"/>
          </a:xfrm>
          <a:prstGeom prst="rect">
            <a:avLst/>
          </a:prstGeom>
        </p:spPr>
      </p:pic>
    </p:spTree>
    <p:extLst>
      <p:ext uri="{BB962C8B-B14F-4D97-AF65-F5344CB8AC3E}">
        <p14:creationId xmlns:p14="http://schemas.microsoft.com/office/powerpoint/2010/main" val="163968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2632232" y="918013"/>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2234932" y="244847"/>
            <a:ext cx="9697918" cy="739754"/>
          </a:xfrm>
          <a:prstGeom prst="rect">
            <a:avLst/>
          </a:prstGeom>
        </p:spPr>
        <p:txBody>
          <a:bodyPr wrap="square" lIns="91440" tIns="45720" rIns="91440" bIns="45720" anchor="t">
            <a:spAutoFit/>
          </a:bodyPr>
          <a:lstStyle/>
          <a:p>
            <a:pPr algn="just">
              <a:lnSpc>
                <a:spcPct val="150000"/>
              </a:lnSpc>
            </a:pPr>
            <a:r>
              <a:rPr lang="en-AU" sz="3200" b="1">
                <a:solidFill>
                  <a:srgbClr val="C00000"/>
                </a:solidFill>
                <a:latin typeface="Helvetica"/>
              </a:rPr>
              <a:t>Thematic Business Forums</a:t>
            </a:r>
          </a:p>
        </p:txBody>
      </p:sp>
      <p:sp>
        <p:nvSpPr>
          <p:cNvPr id="9" name="Rectangle 8">
            <a:extLst>
              <a:ext uri="{FF2B5EF4-FFF2-40B4-BE49-F238E27FC236}">
                <a16:creationId xmlns:a16="http://schemas.microsoft.com/office/drawing/2014/main" id="{884276F0-D9C5-8E42-BA0A-E84804D29739}"/>
              </a:ext>
            </a:extLst>
          </p:cNvPr>
          <p:cNvSpPr/>
          <p:nvPr/>
        </p:nvSpPr>
        <p:spPr>
          <a:xfrm>
            <a:off x="2306454" y="1246993"/>
            <a:ext cx="9697918" cy="1384995"/>
          </a:xfrm>
          <a:prstGeom prst="rect">
            <a:avLst/>
          </a:prstGeom>
        </p:spPr>
        <p:txBody>
          <a:bodyPr wrap="square">
            <a:spAutoFit/>
          </a:bodyPr>
          <a:lstStyle/>
          <a:p>
            <a:pPr>
              <a:lnSpc>
                <a:spcPct val="150000"/>
              </a:lnSpc>
            </a:pPr>
            <a:r>
              <a:rPr lang="en-US" sz="1400">
                <a:solidFill>
                  <a:srgbClr val="7A848C"/>
                </a:solidFill>
                <a:latin typeface="Helvetica"/>
              </a:rPr>
              <a:t>Dubai Chamber is organizing 10 Thematic Business Fora during Expo 2020.  Likely to occur on Tuesday of the Theme Week at the Business Connect Center.  Seeking American speakers/companies to participate.  Limited to 300 people.</a:t>
            </a:r>
          </a:p>
          <a:p>
            <a:pPr>
              <a:lnSpc>
                <a:spcPct val="150000"/>
              </a:lnSpc>
            </a:pPr>
            <a:endParaRPr lang="en-AU" sz="1400">
              <a:solidFill>
                <a:srgbClr val="7A848C"/>
              </a:solidFill>
              <a:latin typeface="Helvetica"/>
            </a:endParaRPr>
          </a:p>
          <a:p>
            <a:pPr>
              <a:lnSpc>
                <a:spcPct val="150000"/>
              </a:lnSpc>
            </a:pPr>
            <a:endParaRPr lang="en-AU" sz="1400">
              <a:solidFill>
                <a:srgbClr val="7A848C"/>
              </a:solidFill>
              <a:latin typeface="Helvetica"/>
            </a:endParaRPr>
          </a:p>
        </p:txBody>
      </p:sp>
      <p:sp>
        <p:nvSpPr>
          <p:cNvPr id="5" name="Slide Number Placeholder 4">
            <a:extLst>
              <a:ext uri="{FF2B5EF4-FFF2-40B4-BE49-F238E27FC236}">
                <a16:creationId xmlns:a16="http://schemas.microsoft.com/office/drawing/2014/main" id="{032F3A4F-A550-CB43-A02A-AE32FE169396}"/>
              </a:ext>
            </a:extLst>
          </p:cNvPr>
          <p:cNvSpPr>
            <a:spLocks noGrp="1"/>
          </p:cNvSpPr>
          <p:nvPr>
            <p:ph type="sldNum" sz="quarter" idx="12"/>
          </p:nvPr>
        </p:nvSpPr>
        <p:spPr/>
        <p:txBody>
          <a:bodyPr/>
          <a:lstStyle/>
          <a:p>
            <a:fld id="{59DEAF35-A73D-B94A-B3CF-D5FB748BEAC0}" type="slidenum">
              <a:rPr lang="en-US" smtClean="0"/>
              <a:t>11</a:t>
            </a:fld>
            <a:endParaRPr lang="en-US"/>
          </a:p>
        </p:txBody>
      </p:sp>
      <p:pic>
        <p:nvPicPr>
          <p:cNvPr id="51" name="Picture 50">
            <a:extLst>
              <a:ext uri="{FF2B5EF4-FFF2-40B4-BE49-F238E27FC236}">
                <a16:creationId xmlns:a16="http://schemas.microsoft.com/office/drawing/2014/main" id="{AA2C2A8C-D6E2-9740-87B9-3A135271E466}"/>
              </a:ext>
            </a:extLst>
          </p:cNvPr>
          <p:cNvPicPr>
            <a:picLocks noChangeAspect="1"/>
          </p:cNvPicPr>
          <p:nvPr/>
        </p:nvPicPr>
        <p:blipFill rotWithShape="1">
          <a:blip r:embed="rId5">
            <a:extLst>
              <a:ext uri="{28A0092B-C50C-407E-A947-70E740481C1C}">
                <a14:useLocalDpi xmlns:a14="http://schemas.microsoft.com/office/drawing/2010/main"/>
              </a:ext>
            </a:extLst>
          </a:blip>
          <a:srcRect t="-22"/>
          <a:stretch/>
        </p:blipFill>
        <p:spPr>
          <a:xfrm>
            <a:off x="0" y="0"/>
            <a:ext cx="2065662" cy="6834927"/>
          </a:xfrm>
          <a:prstGeom prst="rect">
            <a:avLst/>
          </a:prstGeom>
        </p:spPr>
      </p:pic>
      <p:sp>
        <p:nvSpPr>
          <p:cNvPr id="20" name="TextBox 19">
            <a:extLst>
              <a:ext uri="{FF2B5EF4-FFF2-40B4-BE49-F238E27FC236}">
                <a16:creationId xmlns:a16="http://schemas.microsoft.com/office/drawing/2014/main" id="{CEF6FC2E-57D8-484B-8D5F-92F1D0643542}"/>
              </a:ext>
            </a:extLst>
          </p:cNvPr>
          <p:cNvSpPr txBox="1"/>
          <p:nvPr/>
        </p:nvSpPr>
        <p:spPr>
          <a:xfrm>
            <a:off x="2938844" y="2675232"/>
            <a:ext cx="2972919" cy="830997"/>
          </a:xfrm>
          <a:prstGeom prst="rect">
            <a:avLst/>
          </a:prstGeom>
          <a:noFill/>
          <a:ln>
            <a:noFill/>
          </a:ln>
        </p:spPr>
        <p:txBody>
          <a:bodyPr wrap="square" rtlCol="0">
            <a:spAutoFit/>
          </a:bodyPr>
          <a:lstStyle/>
          <a:p>
            <a:pPr marL="0" marR="0" lvl="0" indent="0" algn="l" defTabSz="6857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Collaboration between Expo 2020, Participants &amp; Partners</a:t>
            </a:r>
          </a:p>
        </p:txBody>
      </p:sp>
      <p:sp>
        <p:nvSpPr>
          <p:cNvPr id="21" name="TextBox 20">
            <a:extLst>
              <a:ext uri="{FF2B5EF4-FFF2-40B4-BE49-F238E27FC236}">
                <a16:creationId xmlns:a16="http://schemas.microsoft.com/office/drawing/2014/main" id="{855D7769-0CBB-254D-B1DE-E8522356E4B9}"/>
              </a:ext>
            </a:extLst>
          </p:cNvPr>
          <p:cNvSpPr txBox="1"/>
          <p:nvPr/>
        </p:nvSpPr>
        <p:spPr>
          <a:xfrm>
            <a:off x="2938843" y="3754536"/>
            <a:ext cx="2955630" cy="584775"/>
          </a:xfrm>
          <a:prstGeom prst="rect">
            <a:avLst/>
          </a:prstGeom>
          <a:noFill/>
          <a:ln>
            <a:noFill/>
          </a:ln>
        </p:spPr>
        <p:txBody>
          <a:bodyPr wrap="square" rtlCol="0">
            <a:spAutoFit/>
          </a:bodyPr>
          <a:lstStyle/>
          <a:p>
            <a:pPr marL="0" marR="0" lvl="0" indent="0" algn="l" defTabSz="6857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Highlight non-traditional business opportunities</a:t>
            </a:r>
          </a:p>
        </p:txBody>
      </p:sp>
      <p:pic>
        <p:nvPicPr>
          <p:cNvPr id="22" name="Picture 21">
            <a:extLst>
              <a:ext uri="{FF2B5EF4-FFF2-40B4-BE49-F238E27FC236}">
                <a16:creationId xmlns:a16="http://schemas.microsoft.com/office/drawing/2014/main" id="{08E10311-DAB2-3B49-8ABF-DBB07BEE6C8F}"/>
              </a:ext>
            </a:extLst>
          </p:cNvPr>
          <p:cNvPicPr>
            <a:picLocks noChangeAspect="1"/>
          </p:cNvPicPr>
          <p:nvPr/>
        </p:nvPicPr>
        <p:blipFill>
          <a:blip r:embed="rId6"/>
          <a:stretch>
            <a:fillRect/>
          </a:stretch>
        </p:blipFill>
        <p:spPr>
          <a:xfrm>
            <a:off x="2457004" y="2665909"/>
            <a:ext cx="403330" cy="560843"/>
          </a:xfrm>
          <a:prstGeom prst="rect">
            <a:avLst/>
          </a:prstGeom>
        </p:spPr>
      </p:pic>
      <p:pic>
        <p:nvPicPr>
          <p:cNvPr id="23" name="Picture 22">
            <a:extLst>
              <a:ext uri="{FF2B5EF4-FFF2-40B4-BE49-F238E27FC236}">
                <a16:creationId xmlns:a16="http://schemas.microsoft.com/office/drawing/2014/main" id="{F5186A54-6FBA-0A4F-8357-624E19D5C42F}"/>
              </a:ext>
            </a:extLst>
          </p:cNvPr>
          <p:cNvPicPr>
            <a:picLocks noChangeAspect="1"/>
          </p:cNvPicPr>
          <p:nvPr/>
        </p:nvPicPr>
        <p:blipFill>
          <a:blip r:embed="rId6"/>
          <a:stretch>
            <a:fillRect/>
          </a:stretch>
        </p:blipFill>
        <p:spPr>
          <a:xfrm>
            <a:off x="2439715" y="3789882"/>
            <a:ext cx="403330" cy="560843"/>
          </a:xfrm>
          <a:prstGeom prst="rect">
            <a:avLst/>
          </a:prstGeom>
        </p:spPr>
      </p:pic>
      <p:sp>
        <p:nvSpPr>
          <p:cNvPr id="24" name="TextBox 23">
            <a:extLst>
              <a:ext uri="{FF2B5EF4-FFF2-40B4-BE49-F238E27FC236}">
                <a16:creationId xmlns:a16="http://schemas.microsoft.com/office/drawing/2014/main" id="{CEF6FC2E-57D8-484B-8D5F-92F1D0643542}"/>
              </a:ext>
            </a:extLst>
          </p:cNvPr>
          <p:cNvSpPr txBox="1"/>
          <p:nvPr/>
        </p:nvSpPr>
        <p:spPr>
          <a:xfrm>
            <a:off x="2921555" y="4916885"/>
            <a:ext cx="2972919" cy="830997"/>
          </a:xfrm>
          <a:prstGeom prst="rect">
            <a:avLst/>
          </a:prstGeom>
          <a:noFill/>
          <a:ln>
            <a:noFill/>
          </a:ln>
        </p:spPr>
        <p:txBody>
          <a:bodyPr wrap="square" rtlCol="0">
            <a:spAutoFit/>
          </a:bodyPr>
          <a:lstStyle/>
          <a:p>
            <a:pPr marL="0" marR="0" lvl="0" indent="0" algn="l" defTabSz="6857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Opportunities for meaningful conversations and knowledge transfer</a:t>
            </a:r>
          </a:p>
        </p:txBody>
      </p:sp>
      <p:pic>
        <p:nvPicPr>
          <p:cNvPr id="25" name="Picture 24">
            <a:extLst>
              <a:ext uri="{FF2B5EF4-FFF2-40B4-BE49-F238E27FC236}">
                <a16:creationId xmlns:a16="http://schemas.microsoft.com/office/drawing/2014/main" id="{08E10311-DAB2-3B49-8ABF-DBB07BEE6C8F}"/>
              </a:ext>
            </a:extLst>
          </p:cNvPr>
          <p:cNvPicPr>
            <a:picLocks noChangeAspect="1"/>
          </p:cNvPicPr>
          <p:nvPr/>
        </p:nvPicPr>
        <p:blipFill>
          <a:blip r:embed="rId6"/>
          <a:stretch>
            <a:fillRect/>
          </a:stretch>
        </p:blipFill>
        <p:spPr>
          <a:xfrm>
            <a:off x="2439715" y="4907562"/>
            <a:ext cx="403330" cy="560843"/>
          </a:xfrm>
          <a:prstGeom prst="rect">
            <a:avLst/>
          </a:prstGeom>
        </p:spPr>
      </p:pic>
      <p:pic>
        <p:nvPicPr>
          <p:cNvPr id="3" name="Picture 2"/>
          <p:cNvPicPr>
            <a:picLocks noChangeAspect="1"/>
          </p:cNvPicPr>
          <p:nvPr/>
        </p:nvPicPr>
        <p:blipFill>
          <a:blip r:embed="rId7"/>
          <a:stretch>
            <a:fillRect/>
          </a:stretch>
        </p:blipFill>
        <p:spPr>
          <a:xfrm>
            <a:off x="7196387" y="2071686"/>
            <a:ext cx="3029653" cy="4649789"/>
          </a:xfrm>
          <a:prstGeom prst="rect">
            <a:avLst/>
          </a:prstGeom>
        </p:spPr>
      </p:pic>
    </p:spTree>
    <p:extLst>
      <p:ext uri="{BB962C8B-B14F-4D97-AF65-F5344CB8AC3E}">
        <p14:creationId xmlns:p14="http://schemas.microsoft.com/office/powerpoint/2010/main" val="388384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2632232" y="918013"/>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2234932" y="244847"/>
            <a:ext cx="9697918" cy="739754"/>
          </a:xfrm>
          <a:prstGeom prst="rect">
            <a:avLst/>
          </a:prstGeom>
        </p:spPr>
        <p:txBody>
          <a:bodyPr wrap="square" lIns="91440" tIns="45720" rIns="91440" bIns="45720" anchor="t">
            <a:spAutoFit/>
          </a:bodyPr>
          <a:lstStyle/>
          <a:p>
            <a:pPr algn="just">
              <a:lnSpc>
                <a:spcPct val="150000"/>
              </a:lnSpc>
            </a:pPr>
            <a:r>
              <a:rPr lang="en-AU" sz="3200" b="1">
                <a:solidFill>
                  <a:srgbClr val="C00000"/>
                </a:solidFill>
                <a:latin typeface="Helvetica"/>
              </a:rPr>
              <a:t>Trade Shows</a:t>
            </a:r>
          </a:p>
        </p:txBody>
      </p:sp>
      <p:sp>
        <p:nvSpPr>
          <p:cNvPr id="9" name="Rectangle 8">
            <a:extLst>
              <a:ext uri="{FF2B5EF4-FFF2-40B4-BE49-F238E27FC236}">
                <a16:creationId xmlns:a16="http://schemas.microsoft.com/office/drawing/2014/main" id="{884276F0-D9C5-8E42-BA0A-E84804D29739}"/>
              </a:ext>
            </a:extLst>
          </p:cNvPr>
          <p:cNvSpPr/>
          <p:nvPr/>
        </p:nvSpPr>
        <p:spPr>
          <a:xfrm>
            <a:off x="2245494" y="1020440"/>
            <a:ext cx="9697918" cy="1061829"/>
          </a:xfrm>
          <a:prstGeom prst="rect">
            <a:avLst/>
          </a:prstGeom>
        </p:spPr>
        <p:txBody>
          <a:bodyPr wrap="square">
            <a:spAutoFit/>
          </a:bodyPr>
          <a:lstStyle/>
          <a:p>
            <a:pPr>
              <a:lnSpc>
                <a:spcPct val="150000"/>
              </a:lnSpc>
            </a:pPr>
            <a:r>
              <a:rPr lang="en-AU" sz="1400">
                <a:solidFill>
                  <a:srgbClr val="7A848C"/>
                </a:solidFill>
                <a:latin typeface="Helvetica"/>
              </a:rPr>
              <a:t>Key Shows Taking Place during Expo 2020 (all in Dubai except where noted)</a:t>
            </a:r>
          </a:p>
          <a:p>
            <a:pPr>
              <a:lnSpc>
                <a:spcPct val="150000"/>
              </a:lnSpc>
            </a:pPr>
            <a:endParaRPr lang="en-AU" sz="1400">
              <a:solidFill>
                <a:srgbClr val="7A848C"/>
              </a:solidFill>
              <a:latin typeface="Helvetica"/>
            </a:endParaRPr>
          </a:p>
          <a:p>
            <a:pPr>
              <a:lnSpc>
                <a:spcPct val="150000"/>
              </a:lnSpc>
            </a:pPr>
            <a:endParaRPr lang="en-AU" sz="1400">
              <a:solidFill>
                <a:srgbClr val="7A848C"/>
              </a:solidFill>
              <a:latin typeface="Helvetica"/>
            </a:endParaRPr>
          </a:p>
        </p:txBody>
      </p:sp>
      <p:sp>
        <p:nvSpPr>
          <p:cNvPr id="5" name="Slide Number Placeholder 4">
            <a:extLst>
              <a:ext uri="{FF2B5EF4-FFF2-40B4-BE49-F238E27FC236}">
                <a16:creationId xmlns:a16="http://schemas.microsoft.com/office/drawing/2014/main" id="{032F3A4F-A550-CB43-A02A-AE32FE169396}"/>
              </a:ext>
            </a:extLst>
          </p:cNvPr>
          <p:cNvSpPr>
            <a:spLocks noGrp="1"/>
          </p:cNvSpPr>
          <p:nvPr>
            <p:ph type="sldNum" sz="quarter" idx="12"/>
          </p:nvPr>
        </p:nvSpPr>
        <p:spPr/>
        <p:txBody>
          <a:bodyPr/>
          <a:lstStyle/>
          <a:p>
            <a:fld id="{59DEAF35-A73D-B94A-B3CF-D5FB748BEAC0}" type="slidenum">
              <a:rPr lang="en-US" smtClean="0"/>
              <a:t>12</a:t>
            </a:fld>
            <a:endParaRPr lang="en-US"/>
          </a:p>
        </p:txBody>
      </p:sp>
      <p:sp>
        <p:nvSpPr>
          <p:cNvPr id="11" name="Rectangle 10"/>
          <p:cNvSpPr/>
          <p:nvPr/>
        </p:nvSpPr>
        <p:spPr>
          <a:xfrm>
            <a:off x="2383536" y="1957832"/>
            <a:ext cx="6096000" cy="2339102"/>
          </a:xfrm>
          <a:prstGeom prst="rect">
            <a:avLst/>
          </a:prstGeom>
        </p:spPr>
        <p:txBody>
          <a:bodyPr>
            <a:spAutoFit/>
          </a:bodyPr>
          <a:lstStyle/>
          <a:p>
            <a:pPr>
              <a:lnSpc>
                <a:spcPct val="90000"/>
              </a:lnSpc>
              <a:spcAft>
                <a:spcPts val="600"/>
              </a:spcAft>
            </a:pPr>
            <a:r>
              <a:rPr lang="en-US" sz="2000" dirty="0">
                <a:solidFill>
                  <a:srgbClr val="7A848C"/>
                </a:solidFill>
                <a:latin typeface="Helvetica"/>
              </a:rPr>
              <a:t>1. VIV MEA 2021 – International Trade Show from Feed to Food for the Middle East and Africa: Nov 23-25 [Abu Dhabi]</a:t>
            </a:r>
          </a:p>
          <a:p>
            <a:pPr>
              <a:lnSpc>
                <a:spcPct val="90000"/>
              </a:lnSpc>
              <a:spcAft>
                <a:spcPts val="600"/>
              </a:spcAft>
            </a:pPr>
            <a:endParaRPr lang="en-US" sz="2000" dirty="0">
              <a:solidFill>
                <a:srgbClr val="7A848C"/>
              </a:solidFill>
              <a:latin typeface="Helvetica"/>
            </a:endParaRPr>
          </a:p>
          <a:p>
            <a:pPr>
              <a:lnSpc>
                <a:spcPct val="90000"/>
              </a:lnSpc>
              <a:spcAft>
                <a:spcPts val="600"/>
              </a:spcAft>
            </a:pPr>
            <a:r>
              <a:rPr lang="en-US" sz="2000" dirty="0">
                <a:solidFill>
                  <a:srgbClr val="7A848C"/>
                </a:solidFill>
                <a:latin typeface="Helvetica"/>
              </a:rPr>
              <a:t>2.  Arab Health (healthcare): Jan 2022</a:t>
            </a:r>
          </a:p>
          <a:p>
            <a:pPr>
              <a:lnSpc>
                <a:spcPct val="90000"/>
              </a:lnSpc>
              <a:spcAft>
                <a:spcPts val="600"/>
              </a:spcAft>
            </a:pPr>
            <a:endParaRPr lang="en-US" sz="2000" dirty="0">
              <a:solidFill>
                <a:srgbClr val="7A848C"/>
              </a:solidFill>
              <a:latin typeface="Helvetica"/>
            </a:endParaRPr>
          </a:p>
          <a:p>
            <a:pPr>
              <a:lnSpc>
                <a:spcPct val="90000"/>
              </a:lnSpc>
              <a:spcAft>
                <a:spcPts val="600"/>
              </a:spcAft>
            </a:pPr>
            <a:r>
              <a:rPr lang="en-US" sz="2000" dirty="0">
                <a:solidFill>
                  <a:srgbClr val="7A848C"/>
                </a:solidFill>
                <a:latin typeface="Helvetica"/>
              </a:rPr>
              <a:t>3. </a:t>
            </a:r>
            <a:r>
              <a:rPr lang="en-US" sz="2000" dirty="0" err="1">
                <a:solidFill>
                  <a:srgbClr val="7A848C"/>
                </a:solidFill>
                <a:latin typeface="Helvetica"/>
              </a:rPr>
              <a:t>Gulfoods</a:t>
            </a:r>
            <a:r>
              <a:rPr lang="en-US" sz="2000" dirty="0">
                <a:solidFill>
                  <a:srgbClr val="7A848C"/>
                </a:solidFill>
                <a:latin typeface="Helvetica"/>
              </a:rPr>
              <a:t> (food and beverage): Feb 2022</a:t>
            </a:r>
          </a:p>
        </p:txBody>
      </p:sp>
      <p:pic>
        <p:nvPicPr>
          <p:cNvPr id="51" name="Picture 50">
            <a:extLst>
              <a:ext uri="{FF2B5EF4-FFF2-40B4-BE49-F238E27FC236}">
                <a16:creationId xmlns:a16="http://schemas.microsoft.com/office/drawing/2014/main" id="{AA2C2A8C-D6E2-9740-87B9-3A135271E466}"/>
              </a:ext>
            </a:extLst>
          </p:cNvPr>
          <p:cNvPicPr>
            <a:picLocks noChangeAspect="1"/>
          </p:cNvPicPr>
          <p:nvPr/>
        </p:nvPicPr>
        <p:blipFill rotWithShape="1">
          <a:blip r:embed="rId5">
            <a:extLst>
              <a:ext uri="{28A0092B-C50C-407E-A947-70E740481C1C}">
                <a14:useLocalDpi xmlns:a14="http://schemas.microsoft.com/office/drawing/2010/main"/>
              </a:ext>
            </a:extLst>
          </a:blip>
          <a:srcRect t="-22"/>
          <a:stretch/>
        </p:blipFill>
        <p:spPr>
          <a:xfrm>
            <a:off x="0" y="0"/>
            <a:ext cx="2065662" cy="6834927"/>
          </a:xfrm>
          <a:prstGeom prst="rect">
            <a:avLst/>
          </a:prstGeom>
        </p:spPr>
      </p:pic>
    </p:spTree>
    <p:extLst>
      <p:ext uri="{BB962C8B-B14F-4D97-AF65-F5344CB8AC3E}">
        <p14:creationId xmlns:p14="http://schemas.microsoft.com/office/powerpoint/2010/main" val="1054378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87E48BD1-F1EB-4547-84B9-11378DC66416}"/>
              </a:ext>
            </a:extLst>
          </p:cNvPr>
          <p:cNvPicPr>
            <a:picLocks noChangeAspect="1"/>
          </p:cNvPicPr>
          <p:nvPr/>
        </p:nvPicPr>
        <p:blipFill rotWithShape="1">
          <a:blip r:embed="rId2"/>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5" name="Title 1">
            <a:extLst>
              <a:ext uri="{FF2B5EF4-FFF2-40B4-BE49-F238E27FC236}">
                <a16:creationId xmlns:a16="http://schemas.microsoft.com/office/drawing/2014/main" id="{250FA58E-EAB0-45CD-A32A-8B7F44508913}"/>
              </a:ext>
            </a:extLst>
          </p:cNvPr>
          <p:cNvSpPr txBox="1">
            <a:spLocks/>
          </p:cNvSpPr>
          <p:nvPr/>
        </p:nvSpPr>
        <p:spPr>
          <a:xfrm>
            <a:off x="218694" y="437388"/>
            <a:ext cx="3438144" cy="11257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a:solidFill>
                  <a:schemeClr val="bg1"/>
                </a:solidFill>
                <a:latin typeface="Garamond"/>
              </a:rPr>
              <a:t>USA Pavilion: Life, Liberty, and the Pursuit of the Future</a:t>
            </a:r>
          </a:p>
        </p:txBody>
      </p:sp>
      <p:sp>
        <p:nvSpPr>
          <p:cNvPr id="4" name="TextBox 3">
            <a:extLst>
              <a:ext uri="{FF2B5EF4-FFF2-40B4-BE49-F238E27FC236}">
                <a16:creationId xmlns:a16="http://schemas.microsoft.com/office/drawing/2014/main" id="{BEA3314C-CFD9-415C-B579-98F76F4A3980}"/>
              </a:ext>
            </a:extLst>
          </p:cNvPr>
          <p:cNvSpPr txBox="1"/>
          <p:nvPr/>
        </p:nvSpPr>
        <p:spPr>
          <a:xfrm>
            <a:off x="20320" y="1712595"/>
            <a:ext cx="4032250"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285750">
              <a:spcAft>
                <a:spcPts val="600"/>
              </a:spcAft>
              <a:buFont typeface="Arial,Sans-Serif"/>
              <a:buChar char="•"/>
            </a:pPr>
            <a:r>
              <a:rPr lang="en-US">
                <a:solidFill>
                  <a:schemeClr val="bg1"/>
                </a:solidFill>
                <a:latin typeface="Garamond"/>
              </a:rPr>
              <a:t>Prime location, near UAE pavilion</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AU">
                <a:solidFill>
                  <a:schemeClr val="bg1"/>
                </a:solidFill>
                <a:latin typeface="Garamond"/>
              </a:rPr>
              <a:t>8 exhibit journey taking about 24 min</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22,000 daily visitors anticipated with 5-6 million visitors over the entire Expo</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20,623 SF indoor + outdoor space </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U.S. National Day ~  Sunday, November  28, 2021</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Attendance by USG delegations, U.S. business leaders, artists, and celebrities</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Opportunities to highlight innovative and forward-thinking American companies that are driving the future</a:t>
            </a:r>
            <a:endParaRPr lang="en-US">
              <a:solidFill>
                <a:schemeClr val="bg1"/>
              </a:solidFill>
              <a:latin typeface="Calibri" panose="020F0502020204030204"/>
              <a:cs typeface="Calibri" panose="020F0502020204030204"/>
            </a:endParaRPr>
          </a:p>
          <a:p>
            <a:pPr marL="342900" indent="-285750">
              <a:spcAft>
                <a:spcPts val="600"/>
              </a:spcAft>
              <a:buFont typeface="Arial,Sans-Serif"/>
              <a:buChar char="•"/>
            </a:pPr>
            <a:r>
              <a:rPr lang="en-US">
                <a:solidFill>
                  <a:schemeClr val="bg1"/>
                </a:solidFill>
                <a:latin typeface="Garamond"/>
              </a:rPr>
              <a:t>Once-in-a-generation opportunity to broadly reach a geopolitically and economically strategic region</a:t>
            </a:r>
            <a:endParaRPr lang="en-US">
              <a:solidFill>
                <a:schemeClr val="bg1"/>
              </a:solidFill>
              <a:ea typeface="+mn-lt"/>
              <a:cs typeface="+mn-lt"/>
            </a:endParaRPr>
          </a:p>
          <a:p>
            <a:pPr algn="l"/>
            <a:endParaRPr lang="en-US" sz="1600">
              <a:cs typeface="Calibri"/>
            </a:endParaRPr>
          </a:p>
        </p:txBody>
      </p:sp>
      <p:cxnSp>
        <p:nvCxnSpPr>
          <p:cNvPr id="2" name="Straight Arrow Connector 1">
            <a:extLst>
              <a:ext uri="{FF2B5EF4-FFF2-40B4-BE49-F238E27FC236}">
                <a16:creationId xmlns:a16="http://schemas.microsoft.com/office/drawing/2014/main" id="{D9FDFC91-096D-465C-A3E7-FB148A7CDEA3}"/>
              </a:ext>
            </a:extLst>
          </p:cNvPr>
          <p:cNvCxnSpPr/>
          <p:nvPr/>
        </p:nvCxnSpPr>
        <p:spPr>
          <a:xfrm>
            <a:off x="285750" y="1571625"/>
            <a:ext cx="3114675"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9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A510575E-CA6C-439B-90A7-EF65545CA431}"/>
              </a:ext>
            </a:extLst>
          </p:cNvPr>
          <p:cNvPicPr>
            <a:picLocks noChangeAspect="1"/>
          </p:cNvPicPr>
          <p:nvPr/>
        </p:nvPicPr>
        <p:blipFill rotWithShape="1">
          <a:blip r:embed="rId2">
            <a:alphaModFix amt="40000"/>
          </a:blip>
          <a:srcRect l="1810" r="5776"/>
          <a:stretch/>
        </p:blipFill>
        <p:spPr>
          <a:xfrm>
            <a:off x="-170" y="10"/>
            <a:ext cx="8450317" cy="6857990"/>
          </a:xfrm>
          <a:prstGeom prst="rect">
            <a:avLst/>
          </a:prstGeom>
        </p:spPr>
      </p:pic>
      <p:pic>
        <p:nvPicPr>
          <p:cNvPr id="12" name="Picture 3" descr="A plate of food on a table&#10;&#10;Description automatically generated">
            <a:extLst>
              <a:ext uri="{FF2B5EF4-FFF2-40B4-BE49-F238E27FC236}">
                <a16:creationId xmlns:a16="http://schemas.microsoft.com/office/drawing/2014/main" id="{428E18F6-146E-4F74-BC27-87F9DCFB31BB}"/>
              </a:ext>
            </a:extLst>
          </p:cNvPr>
          <p:cNvPicPr>
            <a:picLocks noChangeAspect="1"/>
          </p:cNvPicPr>
          <p:nvPr/>
        </p:nvPicPr>
        <p:blipFill rotWithShape="1">
          <a:blip r:embed="rId3"/>
          <a:srcRect r="13059" b="6"/>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3" name="Title 1">
            <a:extLst>
              <a:ext uri="{FF2B5EF4-FFF2-40B4-BE49-F238E27FC236}">
                <a16:creationId xmlns:a16="http://schemas.microsoft.com/office/drawing/2014/main" id="{6AB829A0-61EB-4162-A43F-D31EBF3FEEAF}"/>
              </a:ext>
            </a:extLst>
          </p:cNvPr>
          <p:cNvSpPr txBox="1">
            <a:spLocks/>
          </p:cNvSpPr>
          <p:nvPr/>
        </p:nvSpPr>
        <p:spPr>
          <a:xfrm>
            <a:off x="-422275" y="489405"/>
            <a:ext cx="7709505" cy="78127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State Day </a:t>
            </a:r>
            <a:endParaRPr kumimoji="0" lang="en-US" sz="4400" b="1" i="0"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at the USA Pavilion</a:t>
            </a:r>
            <a:endParaRPr kumimoji="0" lang="en-US" sz="4400" b="1" i="0"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4" name="Content Placeholder 2">
            <a:extLst>
              <a:ext uri="{FF2B5EF4-FFF2-40B4-BE49-F238E27FC236}">
                <a16:creationId xmlns:a16="http://schemas.microsoft.com/office/drawing/2014/main" id="{8DA5C3B1-673F-40FC-B643-3D8B7F315707}"/>
              </a:ext>
            </a:extLst>
          </p:cNvPr>
          <p:cNvSpPr txBox="1">
            <a:spLocks/>
          </p:cNvSpPr>
          <p:nvPr/>
        </p:nvSpPr>
        <p:spPr>
          <a:xfrm>
            <a:off x="295936" y="2325615"/>
            <a:ext cx="6258076" cy="26905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Opportunity to focus the Pavilion's outreach around State/City focused initiatives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May coincide with a delegation visit or can be a stand-alone promotion</a:t>
            </a:r>
            <a:endParaRPr kumimoji="0" lang="en-US" sz="20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garamond"/>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120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C98CA7A-7449-45E2-9A21-F9E50FDF260E}"/>
              </a:ext>
            </a:extLst>
          </p:cNvPr>
          <p:cNvPicPr>
            <a:picLocks noChangeAspect="1"/>
          </p:cNvPicPr>
          <p:nvPr/>
        </p:nvPicPr>
        <p:blipFill rotWithShape="1">
          <a:blip r:embed="rId5"/>
          <a:srcRect r="13218"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5" name="Picture 15">
            <a:extLst>
              <a:ext uri="{FF2B5EF4-FFF2-40B4-BE49-F238E27FC236}">
                <a16:creationId xmlns:a16="http://schemas.microsoft.com/office/drawing/2014/main" id="{CF263BA3-91B9-4B84-A2C4-9AE99027C0B2}"/>
              </a:ext>
            </a:extLst>
          </p:cNvPr>
          <p:cNvPicPr>
            <a:picLocks noChangeAspect="1"/>
          </p:cNvPicPr>
          <p:nvPr/>
        </p:nvPicPr>
        <p:blipFill rotWithShape="1">
          <a:blip r:embed="rId6"/>
          <a:srcRect l="14607" r="6208"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14" name="Picture 13">
            <a:extLst>
              <a:ext uri="{FF2B5EF4-FFF2-40B4-BE49-F238E27FC236}">
                <a16:creationId xmlns:a16="http://schemas.microsoft.com/office/drawing/2014/main" id="{0BFCAB1A-836B-4DE0-9341-953F35B687C4}"/>
              </a:ext>
            </a:extLst>
          </p:cNvPr>
          <p:cNvPicPr>
            <a:picLocks noChangeAspect="1"/>
          </p:cNvPicPr>
          <p:nvPr/>
        </p:nvPicPr>
        <p:blipFill rotWithShape="1">
          <a:blip r:embed="rId7"/>
          <a:srcRect r="-10" b="22992"/>
          <a:stretch/>
        </p:blipFill>
        <p:spPr>
          <a:xfrm>
            <a:off x="6417028" y="2748553"/>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
        <p:nvSpPr>
          <p:cNvPr id="16" name="Rectangle 15">
            <a:extLst>
              <a:ext uri="{FF2B5EF4-FFF2-40B4-BE49-F238E27FC236}">
                <a16:creationId xmlns:a16="http://schemas.microsoft.com/office/drawing/2014/main" id="{9326DF51-7A58-43DC-85F7-910D8902B096}"/>
              </a:ext>
            </a:extLst>
          </p:cNvPr>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642D923A-A2F9-4F4A-9F86-0A0C7E9E9365}"/>
              </a:ext>
            </a:extLst>
          </p:cNvPr>
          <p:cNvSpPr txBox="1">
            <a:spLocks/>
          </p:cNvSpPr>
          <p:nvPr/>
        </p:nvSpPr>
        <p:spPr>
          <a:xfrm>
            <a:off x="-713376" y="463720"/>
            <a:ext cx="7709505" cy="78127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Helvetica"/>
                <a:ea typeface="Helvetica"/>
                <a:cs typeface="Helvetica"/>
              </a:rPr>
              <a:t>State Day Activities</a:t>
            </a:r>
          </a:p>
        </p:txBody>
      </p:sp>
      <p:sp>
        <p:nvSpPr>
          <p:cNvPr id="20" name="Content Placeholder 3">
            <a:extLst>
              <a:ext uri="{FF2B5EF4-FFF2-40B4-BE49-F238E27FC236}">
                <a16:creationId xmlns:a16="http://schemas.microsoft.com/office/drawing/2014/main" id="{3E8E8A03-276D-4AD0-84E2-0B0B30ADD143}"/>
              </a:ext>
            </a:extLst>
          </p:cNvPr>
          <p:cNvSpPr txBox="1">
            <a:spLocks/>
          </p:cNvSpPr>
          <p:nvPr/>
        </p:nvSpPr>
        <p:spPr>
          <a:xfrm>
            <a:off x="485926" y="1467867"/>
            <a:ext cx="5858849" cy="32007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pPr>
            <a:r>
              <a:rPr lang="en-US" sz="1600">
                <a:latin typeface="Helvetica"/>
              </a:rPr>
              <a:t>Business roundtable discussions to promote investment</a:t>
            </a:r>
            <a:endParaRPr lang="en-US" sz="1600">
              <a:latin typeface="Helvetica"/>
              <a:cs typeface="Helvetica"/>
            </a:endParaRPr>
          </a:p>
          <a:p>
            <a:pPr lvl="1">
              <a:spcAft>
                <a:spcPts val="600"/>
              </a:spcAft>
            </a:pPr>
            <a:r>
              <a:rPr lang="en-US" sz="1600">
                <a:latin typeface="Helvetica"/>
              </a:rPr>
              <a:t>Panel discussion/keynote address on specific initiatives</a:t>
            </a:r>
            <a:endParaRPr lang="en-US" sz="1600">
              <a:latin typeface="Helvetica"/>
              <a:cs typeface="Helvetica"/>
            </a:endParaRPr>
          </a:p>
          <a:p>
            <a:pPr lvl="1">
              <a:spcAft>
                <a:spcPts val="600"/>
              </a:spcAft>
            </a:pPr>
            <a:r>
              <a:rPr lang="en-US" sz="1600">
                <a:latin typeface="Helvetica"/>
              </a:rPr>
              <a:t>Promote food/ag exports with sample giveaways, cooking demos, etc.</a:t>
            </a:r>
            <a:endParaRPr lang="en-US" sz="1600">
              <a:latin typeface="Helvetica"/>
              <a:cs typeface="Helvetica"/>
            </a:endParaRPr>
          </a:p>
          <a:p>
            <a:pPr lvl="1">
              <a:spcAft>
                <a:spcPts val="600"/>
              </a:spcAft>
            </a:pPr>
            <a:r>
              <a:rPr lang="en-US" sz="1600">
                <a:latin typeface="Helvetica"/>
              </a:rPr>
              <a:t>Small items/trinket giveaways</a:t>
            </a:r>
            <a:endParaRPr lang="en-US" sz="1600">
              <a:latin typeface="Helvetica"/>
              <a:cs typeface="Helvetica"/>
            </a:endParaRPr>
          </a:p>
          <a:p>
            <a:pPr lvl="1">
              <a:spcAft>
                <a:spcPts val="600"/>
              </a:spcAft>
            </a:pPr>
            <a:r>
              <a:rPr lang="en-US" sz="1600">
                <a:latin typeface="Helvetica"/>
              </a:rPr>
              <a:t>Tourism promotion</a:t>
            </a:r>
            <a:endParaRPr lang="en-US" sz="1600">
              <a:latin typeface="Helvetica"/>
              <a:cs typeface="Helvetica"/>
            </a:endParaRPr>
          </a:p>
          <a:p>
            <a:pPr lvl="1">
              <a:spcAft>
                <a:spcPts val="600"/>
              </a:spcAft>
            </a:pPr>
            <a:r>
              <a:rPr lang="en-US" sz="1600">
                <a:latin typeface="Helvetica"/>
              </a:rPr>
              <a:t>Cultural performers/cultural heritage</a:t>
            </a:r>
            <a:endParaRPr lang="en-US" sz="1600">
              <a:latin typeface="Helvetica"/>
              <a:cs typeface="Helvetica"/>
            </a:endParaRPr>
          </a:p>
          <a:p>
            <a:pPr lvl="1">
              <a:spcAft>
                <a:spcPts val="600"/>
              </a:spcAft>
            </a:pPr>
            <a:r>
              <a:rPr lang="en-US" sz="1600">
                <a:latin typeface="Helvetica"/>
              </a:rPr>
              <a:t>Highlight opportunities for foreign students to study in the state</a:t>
            </a:r>
            <a:endParaRPr lang="en-US" sz="1600">
              <a:latin typeface="Helvetica"/>
              <a:cs typeface="Helvetica"/>
            </a:endParaRPr>
          </a:p>
          <a:p>
            <a:pPr lvl="1">
              <a:spcAft>
                <a:spcPts val="600"/>
              </a:spcAft>
            </a:pPr>
            <a:r>
              <a:rPr lang="en-US" sz="1600">
                <a:latin typeface="Helvetica"/>
              </a:rPr>
              <a:t>Government-Government or Government-Business meetings with UAE counterparts or other International Participants</a:t>
            </a:r>
            <a:endParaRPr lang="en-US" sz="1600">
              <a:latin typeface="Helvetica"/>
              <a:cs typeface="Helvetica"/>
            </a:endParaRPr>
          </a:p>
          <a:p>
            <a:pPr lvl="1">
              <a:spcAft>
                <a:spcPts val="600"/>
              </a:spcAft>
            </a:pPr>
            <a:r>
              <a:rPr lang="en-US" sz="1600">
                <a:latin typeface="Helvetica"/>
              </a:rPr>
              <a:t>Catered event(s) in VIP Spaces</a:t>
            </a:r>
            <a:endParaRPr lang="en-US" sz="1600">
              <a:latin typeface="Helvetica"/>
              <a:cs typeface="Helvetica"/>
            </a:endParaRPr>
          </a:p>
          <a:p>
            <a:pPr lvl="1">
              <a:spcAft>
                <a:spcPts val="600"/>
              </a:spcAft>
            </a:pPr>
            <a:r>
              <a:rPr lang="en-US" sz="1600">
                <a:latin typeface="Helvetica"/>
              </a:rPr>
              <a:t>Looping video promotion</a:t>
            </a:r>
            <a:endParaRPr lang="en-US" sz="1600">
              <a:latin typeface="Helvetica"/>
              <a:cs typeface="Helvetica"/>
            </a:endParaRPr>
          </a:p>
        </p:txBody>
      </p:sp>
    </p:spTree>
    <p:extLst>
      <p:ext uri="{BB962C8B-B14F-4D97-AF65-F5344CB8AC3E}">
        <p14:creationId xmlns:p14="http://schemas.microsoft.com/office/powerpoint/2010/main" val="236980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74E72841-7924-B740-8FD7-482F184B52E2}"/>
              </a:ext>
            </a:extLst>
          </p:cNvPr>
          <p:cNvSpPr/>
          <p:nvPr/>
        </p:nvSpPr>
        <p:spPr>
          <a:xfrm>
            <a:off x="2245493" y="244847"/>
            <a:ext cx="10792590" cy="592022"/>
          </a:xfrm>
          <a:prstGeom prst="rect">
            <a:avLst/>
          </a:prstGeom>
        </p:spPr>
        <p:txBody>
          <a:bodyPr wrap="square">
            <a:spAutoFit/>
          </a:bodyPr>
          <a:lstStyle/>
          <a:p>
            <a:pPr marR="0" lvl="0" indent="0" defTabSz="424543" fontAlgn="auto">
              <a:lnSpc>
                <a:spcPct val="110000"/>
              </a:lnSpc>
              <a:spcBef>
                <a:spcPts val="0"/>
              </a:spcBef>
              <a:spcAft>
                <a:spcPts val="0"/>
              </a:spcAft>
              <a:buClrTx/>
              <a:buSzTx/>
              <a:buFontTx/>
              <a:buNone/>
              <a:tabLst/>
              <a:defRPr sz="5000" spc="0">
                <a:solidFill>
                  <a:srgbClr val="7A848C"/>
                </a:solidFill>
                <a:latin typeface="Helvetica"/>
                <a:ea typeface="Helvetica"/>
                <a:cs typeface="Helvetica"/>
                <a:sym typeface="Helvetica"/>
              </a:defRPr>
            </a:pPr>
            <a:r>
              <a:rPr lang="en-US" sz="3200" b="1">
                <a:solidFill>
                  <a:schemeClr val="accent1">
                    <a:lumMod val="50000"/>
                  </a:schemeClr>
                </a:solidFill>
                <a:latin typeface="Helvetica"/>
                <a:ea typeface="Helvetica"/>
                <a:cs typeface="Helvetica"/>
              </a:rPr>
              <a:t>VIP Pavilion Spaces</a:t>
            </a:r>
          </a:p>
        </p:txBody>
      </p:sp>
      <p:sp>
        <p:nvSpPr>
          <p:cNvPr id="9" name="Rectangle 8">
            <a:extLst>
              <a:ext uri="{FF2B5EF4-FFF2-40B4-BE49-F238E27FC236}">
                <a16:creationId xmlns:a16="http://schemas.microsoft.com/office/drawing/2014/main" id="{884276F0-D9C5-8E42-BA0A-E84804D29739}"/>
              </a:ext>
            </a:extLst>
          </p:cNvPr>
          <p:cNvSpPr/>
          <p:nvPr/>
        </p:nvSpPr>
        <p:spPr>
          <a:xfrm>
            <a:off x="2308556" y="887115"/>
            <a:ext cx="9697918" cy="5067477"/>
          </a:xfrm>
          <a:prstGeom prst="rect">
            <a:avLst/>
          </a:prstGeom>
        </p:spPr>
        <p:txBody>
          <a:bodyPr wrap="square">
            <a:spAutoFit/>
          </a:bodyPr>
          <a:lstStyle/>
          <a:p>
            <a:pPr lvl="0" defTabSz="424543">
              <a:lnSpc>
                <a:spcPct val="150000"/>
              </a:lnSpc>
              <a:defRPr sz="5000" spc="0">
                <a:solidFill>
                  <a:srgbClr val="7A848C"/>
                </a:solidFill>
                <a:latin typeface="Helvetica"/>
                <a:ea typeface="Helvetica"/>
                <a:cs typeface="Helvetica"/>
                <a:sym typeface="Helvetica"/>
              </a:defRPr>
            </a:pPr>
            <a:r>
              <a:rPr lang="en-AU" sz="2000">
                <a:solidFill>
                  <a:srgbClr val="7A848C"/>
                </a:solidFill>
                <a:latin typeface="Helvetica" panose="020B0604020202020204" pitchFamily="34" charset="0"/>
                <a:cs typeface="Helvetica" panose="020B0604020202020204" pitchFamily="34" charset="0"/>
                <a:sym typeface="Helvetica"/>
              </a:rPr>
              <a:t>The VIP function and meeting rooms at the USA Pavilion are elegant spaces designed to the </a:t>
            </a:r>
            <a:r>
              <a:rPr lang="en-AU" sz="2000">
                <a:solidFill>
                  <a:srgbClr val="8F9294"/>
                </a:solidFill>
                <a:latin typeface="Helvetica" panose="020B0604020202020204" pitchFamily="34" charset="0"/>
                <a:cs typeface="Helvetica" panose="020B0604020202020204" pitchFamily="34" charset="0"/>
                <a:sym typeface="Helvetica"/>
              </a:rPr>
              <a:t>American</a:t>
            </a:r>
            <a:r>
              <a:rPr lang="en-AU" sz="2000">
                <a:solidFill>
                  <a:srgbClr val="7A848C"/>
                </a:solidFill>
                <a:latin typeface="Helvetica" panose="020B0604020202020204" pitchFamily="34" charset="0"/>
                <a:cs typeface="Helvetica" panose="020B0604020202020204" pitchFamily="34" charset="0"/>
                <a:sym typeface="Helvetica"/>
              </a:rPr>
              <a:t> aesthetic.  The Pavilion’s business program will feature a diverse range of Government to Government, Business to Business and Government to Business events. These invitation-only events will take place in a variety of formats including:</a:t>
            </a:r>
            <a:endParaRPr lang="en-US" sz="2000">
              <a:solidFill>
                <a:srgbClr val="7A848C"/>
              </a:solidFill>
              <a:latin typeface="Helvetica" panose="020B0604020202020204" pitchFamily="34" charset="0"/>
              <a:cs typeface="Helvetica" panose="020B0604020202020204" pitchFamily="34" charset="0"/>
              <a:sym typeface="Helvetica"/>
            </a:endParaRPr>
          </a:p>
          <a:p>
            <a:pPr lvl="0" defTabSz="424543">
              <a:lnSpc>
                <a:spcPct val="150000"/>
              </a:lnSpc>
              <a:defRPr sz="5000" spc="0">
                <a:solidFill>
                  <a:srgbClr val="7A848C"/>
                </a:solidFill>
                <a:latin typeface="Helvetica"/>
                <a:ea typeface="Helvetica"/>
                <a:cs typeface="Helvetica"/>
                <a:sym typeface="Helvetica"/>
              </a:defRPr>
            </a:pPr>
            <a:endParaRPr lang="en-AU" sz="2000">
              <a:solidFill>
                <a:srgbClr val="7A848C"/>
              </a:solidFill>
              <a:latin typeface="Helvetica" panose="020B0604020202020204" pitchFamily="34" charset="0"/>
              <a:cs typeface="Helvetica" panose="020B0604020202020204" pitchFamily="34" charset="0"/>
              <a:sym typeface="Helvetica"/>
            </a:endParaRPr>
          </a:p>
          <a:p>
            <a:pPr marL="342900" lvl="0" indent="-342900" defTabSz="424543">
              <a:lnSpc>
                <a:spcPct val="150000"/>
              </a:lnSpc>
              <a:buFont typeface="Wingdings"/>
              <a:buChar char="§"/>
              <a:defRPr sz="5000" spc="0">
                <a:solidFill>
                  <a:srgbClr val="7A848C"/>
                </a:solidFill>
                <a:latin typeface="Helvetica"/>
                <a:ea typeface="Helvetica"/>
                <a:cs typeface="Helvetica"/>
                <a:sym typeface="Helvetica"/>
              </a:defRPr>
            </a:pPr>
            <a:endParaRPr lang="en-AU" sz="2000">
              <a:solidFill>
                <a:srgbClr val="7A848C"/>
              </a:solidFill>
              <a:latin typeface="Helvetica" panose="020B0604020202020204" pitchFamily="34" charset="0"/>
              <a:cs typeface="Helvetica" panose="020B0604020202020204" pitchFamily="34" charset="0"/>
              <a:sym typeface="Helvetica"/>
            </a:endParaRPr>
          </a:p>
          <a:p>
            <a:pPr lvl="0" defTabSz="424543">
              <a:lnSpc>
                <a:spcPct val="150000"/>
              </a:lnSpc>
              <a:defRPr sz="5000" spc="0">
                <a:solidFill>
                  <a:srgbClr val="7A848C"/>
                </a:solidFill>
                <a:latin typeface="Helvetica"/>
                <a:ea typeface="Helvetica"/>
                <a:cs typeface="Helvetica"/>
                <a:sym typeface="Helvetica"/>
              </a:defRPr>
            </a:pPr>
            <a:endParaRPr lang="en-US" sz="2000">
              <a:solidFill>
                <a:srgbClr val="7A848C"/>
              </a:solidFill>
              <a:latin typeface="Helvetica" panose="020B0604020202020204" pitchFamily="34" charset="0"/>
              <a:cs typeface="Helvetica" panose="020B0604020202020204" pitchFamily="34" charset="0"/>
              <a:sym typeface="Helvetica"/>
            </a:endParaRPr>
          </a:p>
          <a:p>
            <a:pPr lvl="0" defTabSz="424543">
              <a:lnSpc>
                <a:spcPct val="150000"/>
              </a:lnSpc>
              <a:defRPr sz="5000" spc="0">
                <a:solidFill>
                  <a:srgbClr val="7A848C"/>
                </a:solidFill>
                <a:latin typeface="Helvetica"/>
                <a:ea typeface="Helvetica"/>
                <a:cs typeface="Helvetica"/>
                <a:sym typeface="Helvetica"/>
              </a:defRPr>
            </a:pPr>
            <a:r>
              <a:rPr lang="en-US" sz="2000">
                <a:solidFill>
                  <a:srgbClr val="7A848C"/>
                </a:solidFill>
                <a:latin typeface="Helvetica" panose="020B0604020202020204" pitchFamily="34" charset="0"/>
                <a:cs typeface="Helvetica" panose="020B0604020202020204" pitchFamily="34" charset="0"/>
                <a:sym typeface="Helvetica"/>
              </a:rPr>
              <a:t>No charge to reserve the facility - catering and other costs (tickets) apply</a:t>
            </a:r>
            <a:endParaRPr lang="en-US" sz="5000">
              <a:solidFill>
                <a:srgbClr val="7A848C"/>
              </a:solidFill>
              <a:latin typeface="Helvetica" panose="020B0604020202020204" pitchFamily="34" charset="0"/>
              <a:cs typeface="Helvetica" panose="020B0604020202020204" pitchFamily="34" charset="0"/>
              <a:sym typeface="Helvetica"/>
            </a:endParaRPr>
          </a:p>
          <a:p>
            <a:pPr marL="800100" lvl="1" indent="-342900" algn="just">
              <a:lnSpc>
                <a:spcPct val="150000"/>
              </a:lnSpc>
              <a:buFont typeface="Arial" panose="020B0604020202020204" pitchFamily="34" charset="0"/>
              <a:buChar char="•"/>
            </a:pPr>
            <a:endParaRPr lang="en-US" b="1">
              <a:solidFill>
                <a:schemeClr val="accent1">
                  <a:lumMod val="50000"/>
                </a:schemeClr>
              </a:solidFill>
              <a:latin typeface="Helvetica"/>
            </a:endParaRPr>
          </a:p>
          <a:p>
            <a:pPr marL="800100" lvl="1" indent="-342900" algn="just">
              <a:lnSpc>
                <a:spcPct val="150000"/>
              </a:lnSpc>
              <a:buFont typeface="Arial" panose="020B0604020202020204" pitchFamily="34" charset="0"/>
              <a:buChar char="•"/>
            </a:pPr>
            <a:endParaRPr lang="en-US" sz="2000" b="1">
              <a:solidFill>
                <a:schemeClr val="accent1">
                  <a:lumMod val="50000"/>
                </a:schemeClr>
              </a:solidFill>
              <a:latin typeface="Helvetica"/>
            </a:endParaRPr>
          </a:p>
        </p:txBody>
      </p:sp>
      <p:graphicFrame>
        <p:nvGraphicFramePr>
          <p:cNvPr id="10" name="Table 2">
            <a:extLst>
              <a:ext uri="{FF2B5EF4-FFF2-40B4-BE49-F238E27FC236}">
                <a16:creationId xmlns:a16="http://schemas.microsoft.com/office/drawing/2014/main" id="{CB7F3BB8-8F00-423D-8E9A-03D267AFE0CE}"/>
              </a:ext>
            </a:extLst>
          </p:cNvPr>
          <p:cNvGraphicFramePr>
            <a:graphicFrameLocks noGrp="1"/>
          </p:cNvGraphicFramePr>
          <p:nvPr/>
        </p:nvGraphicFramePr>
        <p:xfrm>
          <a:off x="3009673" y="3528904"/>
          <a:ext cx="8168640" cy="792480"/>
        </p:xfrm>
        <a:graphic>
          <a:graphicData uri="http://schemas.openxmlformats.org/drawingml/2006/table">
            <a:tbl>
              <a:tblPr firstRow="1" bandRow="1">
                <a:tableStyleId>{2D5ABB26-0587-4C30-8999-92F81FD0307C}</a:tableStyleId>
              </a:tblPr>
              <a:tblGrid>
                <a:gridCol w="4084320">
                  <a:extLst>
                    <a:ext uri="{9D8B030D-6E8A-4147-A177-3AD203B41FA5}">
                      <a16:colId xmlns:a16="http://schemas.microsoft.com/office/drawing/2014/main" val="2689065542"/>
                    </a:ext>
                  </a:extLst>
                </a:gridCol>
                <a:gridCol w="4084320">
                  <a:extLst>
                    <a:ext uri="{9D8B030D-6E8A-4147-A177-3AD203B41FA5}">
                      <a16:colId xmlns:a16="http://schemas.microsoft.com/office/drawing/2014/main" val="239463366"/>
                    </a:ext>
                  </a:extLst>
                </a:gridCol>
              </a:tblGrid>
              <a:tr h="370840">
                <a:tc>
                  <a:txBody>
                    <a:bodyPr/>
                    <a:lstStyle/>
                    <a:p>
                      <a:pPr marL="342900" lvl="0" indent="-342900">
                        <a:buFont typeface="Wingdings"/>
                        <a:buChar char="§"/>
                      </a:pPr>
                      <a:r>
                        <a:rPr kumimoji="0" lang="en-US" sz="2000" b="0" i="0" u="none" strike="noStrike" kern="1200" cap="none" spc="0" normalizeH="0" baseline="0" noProof="0">
                          <a:ln>
                            <a:noFill/>
                          </a:ln>
                          <a:solidFill>
                            <a:srgbClr val="7A848C"/>
                          </a:solidFill>
                          <a:effectLst/>
                          <a:uLnTx/>
                          <a:uFillTx/>
                          <a:latin typeface="Helvetica" panose="020B0604020202020204" pitchFamily="34" charset="0"/>
                          <a:ea typeface="Helvetica"/>
                          <a:cs typeface="Helvetica" panose="020B0604020202020204" pitchFamily="34" charset="0"/>
                        </a:rPr>
                        <a:t>sit-down lunch / dinner</a:t>
                      </a:r>
                      <a:endParaRPr kumimoji="0" lang="en-US" sz="2000" b="0" i="0" u="none" strike="noStrike" kern="1200" cap="none" spc="0" normalizeH="0" baseline="0">
                        <a:ln>
                          <a:noFill/>
                        </a:ln>
                        <a:solidFill>
                          <a:srgbClr val="7A848C"/>
                        </a:solidFill>
                        <a:effectLst/>
                        <a:uLnTx/>
                        <a:uFillTx/>
                        <a:latin typeface="Helvetica" panose="020B0604020202020204" pitchFamily="34" charset="0"/>
                        <a:ea typeface="Helvetica"/>
                        <a:cs typeface="Helvetica" panose="020B0604020202020204" pitchFamily="34" charset="0"/>
                      </a:endParaRPr>
                    </a:p>
                  </a:txBody>
                  <a:tcPr/>
                </a:tc>
                <a:tc>
                  <a:txBody>
                    <a:bodyPr/>
                    <a:lstStyle/>
                    <a:p>
                      <a:pPr marL="342900" lvl="0" indent="-342900">
                        <a:buFont typeface="Wingdings"/>
                        <a:buChar char="§"/>
                      </a:pPr>
                      <a:r>
                        <a:rPr kumimoji="0" lang="en-AU" sz="2000" b="0" i="0" u="none" strike="noStrike" kern="1200" cap="none" spc="0" normalizeH="0" baseline="0" noProof="0">
                          <a:ln>
                            <a:noFill/>
                          </a:ln>
                          <a:solidFill>
                            <a:srgbClr val="7A848C"/>
                          </a:solidFill>
                          <a:effectLst/>
                          <a:uLnTx/>
                          <a:uFillTx/>
                          <a:latin typeface="Helvetica" panose="020B0604020202020204" pitchFamily="34" charset="0"/>
                          <a:ea typeface="Helvetica"/>
                          <a:cs typeface="Helvetica" panose="020B0604020202020204" pitchFamily="34" charset="0"/>
                        </a:rPr>
                        <a:t> morning / afternoon tea</a:t>
                      </a:r>
                      <a:endParaRPr kumimoji="0" lang="en-US" sz="2000" b="0" i="0" u="none" strike="noStrike" kern="1200" cap="none" spc="0" normalizeH="0" baseline="0">
                        <a:ln>
                          <a:noFill/>
                        </a:ln>
                        <a:solidFill>
                          <a:srgbClr val="7A848C"/>
                        </a:solidFill>
                        <a:effectLst/>
                        <a:uLnTx/>
                        <a:uFillTx/>
                        <a:latin typeface="Helvetica" panose="020B0604020202020204" pitchFamily="34" charset="0"/>
                        <a:ea typeface="Helvetica"/>
                        <a:cs typeface="Helvetica" panose="020B0604020202020204" pitchFamily="34" charset="0"/>
                      </a:endParaRPr>
                    </a:p>
                  </a:txBody>
                  <a:tcPr/>
                </a:tc>
                <a:extLst>
                  <a:ext uri="{0D108BD9-81ED-4DB2-BD59-A6C34878D82A}">
                    <a16:rowId xmlns:a16="http://schemas.microsoft.com/office/drawing/2014/main" val="3016855651"/>
                  </a:ext>
                </a:extLst>
              </a:tr>
              <a:tr h="370840">
                <a:tc>
                  <a:txBody>
                    <a:bodyPr/>
                    <a:lstStyle/>
                    <a:p>
                      <a:pPr marL="342900" lvl="0" indent="-342900">
                        <a:buFont typeface="Wingdings"/>
                        <a:buChar char="§"/>
                      </a:pPr>
                      <a:r>
                        <a:rPr kumimoji="0" lang="en-AU" sz="2000" b="0" i="0" u="none" strike="noStrike" kern="1200" cap="none" spc="0" normalizeH="0" baseline="0" noProof="0">
                          <a:ln>
                            <a:noFill/>
                          </a:ln>
                          <a:solidFill>
                            <a:srgbClr val="7A848C"/>
                          </a:solidFill>
                          <a:effectLst/>
                          <a:uLnTx/>
                          <a:uFillTx/>
                          <a:latin typeface="Helvetica" panose="020B0604020202020204" pitchFamily="34" charset="0"/>
                          <a:ea typeface="Helvetica"/>
                          <a:cs typeface="Helvetica" panose="020B0604020202020204" pitchFamily="34" charset="0"/>
                        </a:rPr>
                        <a:t>reception/cocktail party    </a:t>
                      </a:r>
                      <a:endParaRPr kumimoji="0" lang="en-US" sz="2000" b="0" i="0" u="none" strike="noStrike" kern="1200" cap="none" spc="0" normalizeH="0" baseline="0">
                        <a:ln>
                          <a:noFill/>
                        </a:ln>
                        <a:solidFill>
                          <a:srgbClr val="7A848C"/>
                        </a:solidFill>
                        <a:effectLst/>
                        <a:uLnTx/>
                        <a:uFillTx/>
                        <a:latin typeface="Helvetica" panose="020B0604020202020204" pitchFamily="34" charset="0"/>
                        <a:ea typeface="Helvetica"/>
                        <a:cs typeface="Helvetica" panose="020B0604020202020204" pitchFamily="34" charset="0"/>
                      </a:endParaRPr>
                    </a:p>
                  </a:txBody>
                  <a:tcPr/>
                </a:tc>
                <a:tc>
                  <a:txBody>
                    <a:bodyPr/>
                    <a:lstStyle/>
                    <a:p>
                      <a:pPr marL="342900" lvl="0" indent="-342900">
                        <a:buFont typeface="Wingdings"/>
                        <a:buChar char="§"/>
                      </a:pPr>
                      <a:r>
                        <a:rPr kumimoji="0" lang="en-AU" sz="2000" b="0" i="0" u="none" strike="noStrike" kern="1200" cap="none" spc="0" normalizeH="0" baseline="0" noProof="0">
                          <a:ln>
                            <a:noFill/>
                          </a:ln>
                          <a:solidFill>
                            <a:srgbClr val="7A848C"/>
                          </a:solidFill>
                          <a:effectLst/>
                          <a:uLnTx/>
                          <a:uFillTx/>
                          <a:latin typeface="Helvetica" panose="020B0604020202020204" pitchFamily="34" charset="0"/>
                          <a:ea typeface="Helvetica"/>
                          <a:cs typeface="Helvetica" panose="020B0604020202020204" pitchFamily="34" charset="0"/>
                        </a:rPr>
                        <a:t> seminars and meetings</a:t>
                      </a:r>
                      <a:endParaRPr kumimoji="0" lang="en-US" sz="2000" b="0" i="0" u="none" strike="noStrike" kern="1200" cap="none" spc="0" normalizeH="0" baseline="0">
                        <a:ln>
                          <a:noFill/>
                        </a:ln>
                        <a:solidFill>
                          <a:srgbClr val="7A848C"/>
                        </a:solidFill>
                        <a:effectLst/>
                        <a:uLnTx/>
                        <a:uFillTx/>
                        <a:latin typeface="Helvetica" panose="020B0604020202020204" pitchFamily="34" charset="0"/>
                        <a:ea typeface="Helvetica"/>
                        <a:cs typeface="Helvetica" panose="020B0604020202020204" pitchFamily="34" charset="0"/>
                      </a:endParaRPr>
                    </a:p>
                  </a:txBody>
                  <a:tcPr/>
                </a:tc>
                <a:extLst>
                  <a:ext uri="{0D108BD9-81ED-4DB2-BD59-A6C34878D82A}">
                    <a16:rowId xmlns:a16="http://schemas.microsoft.com/office/drawing/2014/main" val="47469328"/>
                  </a:ext>
                </a:extLst>
              </a:tr>
            </a:tbl>
          </a:graphicData>
        </a:graphic>
      </p:graphicFrame>
      <p:pic>
        <p:nvPicPr>
          <p:cNvPr id="11" name="USAPAV-Entry-POV-20200226.jpg" descr="USAPAV-Entry-POV-20200226.jpg">
            <a:extLst>
              <a:ext uri="{FF2B5EF4-FFF2-40B4-BE49-F238E27FC236}">
                <a16:creationId xmlns:a16="http://schemas.microsoft.com/office/drawing/2014/main" id="{6F6F8E8E-28E4-49AD-A38A-E44B4A259DF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2065663" cy="6858000"/>
          </a:xfrm>
          <a:prstGeom prst="rect">
            <a:avLst/>
          </a:prstGeom>
          <a:ln w="12700">
            <a:miter lim="400000"/>
          </a:ln>
        </p:spPr>
      </p:pic>
    </p:spTree>
    <p:extLst>
      <p:ext uri="{BB962C8B-B14F-4D97-AF65-F5344CB8AC3E}">
        <p14:creationId xmlns:p14="http://schemas.microsoft.com/office/powerpoint/2010/main" val="4231837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719358" y="883288"/>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322058" y="244847"/>
            <a:ext cx="9697918" cy="611771"/>
          </a:xfrm>
          <a:prstGeom prst="rect">
            <a:avLst/>
          </a:prstGeom>
        </p:spPr>
        <p:txBody>
          <a:bodyPr wrap="square">
            <a:spAutoFit/>
          </a:bodyPr>
          <a:lstStyle/>
          <a:p>
            <a:pPr defTabSz="424543">
              <a:lnSpc>
                <a:spcPct val="110000"/>
              </a:lnSpc>
              <a:defRPr sz="5000" spc="0">
                <a:solidFill>
                  <a:srgbClr val="7A848C"/>
                </a:solidFill>
                <a:latin typeface="Helvetica"/>
                <a:ea typeface="Helvetica"/>
                <a:cs typeface="Helvetica"/>
                <a:sym typeface="Helvetica"/>
              </a:defRPr>
            </a:pPr>
            <a:r>
              <a:rPr lang="en-AU" sz="3200" b="1">
                <a:solidFill>
                  <a:schemeClr val="accent1">
                    <a:lumMod val="50000"/>
                  </a:schemeClr>
                </a:solidFill>
              </a:rPr>
              <a:t>PAVILION FUNCTION SPACES</a:t>
            </a:r>
          </a:p>
        </p:txBody>
      </p:sp>
      <p:sp>
        <p:nvSpPr>
          <p:cNvPr id="51" name="Rectangle 50">
            <a:extLst>
              <a:ext uri="{FF2B5EF4-FFF2-40B4-BE49-F238E27FC236}">
                <a16:creationId xmlns:a16="http://schemas.microsoft.com/office/drawing/2014/main" id="{9ED4FAE1-86D7-CD4E-971A-C2B0E89E10D2}"/>
              </a:ext>
            </a:extLst>
          </p:cNvPr>
          <p:cNvSpPr/>
          <p:nvPr/>
        </p:nvSpPr>
        <p:spPr>
          <a:xfrm>
            <a:off x="286320" y="874205"/>
            <a:ext cx="11851678" cy="830997"/>
          </a:xfrm>
          <a:prstGeom prst="rect">
            <a:avLst/>
          </a:prstGeom>
        </p:spPr>
        <p:txBody>
          <a:bodyPr wrap="square">
            <a:spAutoFit/>
          </a:bodyPr>
          <a:lstStyle/>
          <a:p>
            <a:pPr defTabSz="424543">
              <a:lnSpc>
                <a:spcPct val="150000"/>
              </a:lnSpc>
              <a:defRPr sz="5000" spc="0">
                <a:solidFill>
                  <a:srgbClr val="7A848C"/>
                </a:solidFill>
                <a:latin typeface="Helvetica"/>
                <a:ea typeface="Helvetica"/>
                <a:cs typeface="Helvetica"/>
                <a:sym typeface="Helvetica"/>
              </a:defRPr>
            </a:pPr>
            <a:r>
              <a:rPr lang="en-AU" sz="2000" b="1" dirty="0">
                <a:solidFill>
                  <a:schemeClr val="accent1">
                    <a:lumMod val="50000"/>
                  </a:schemeClr>
                </a:solidFill>
                <a:latin typeface="Helvetica"/>
              </a:rPr>
              <a:t>VIP FUNCTION SPACES</a:t>
            </a:r>
          </a:p>
          <a:p>
            <a:pPr defTabSz="424543">
              <a:lnSpc>
                <a:spcPct val="150000"/>
              </a:lnSpc>
              <a:defRPr sz="5000" spc="0">
                <a:solidFill>
                  <a:srgbClr val="7A848C"/>
                </a:solidFill>
                <a:latin typeface="Helvetica"/>
                <a:ea typeface="Helvetica"/>
                <a:cs typeface="Helvetica"/>
                <a:sym typeface="Helvetica"/>
              </a:defRPr>
            </a:pPr>
            <a:endParaRPr lang="en-AU" sz="1200" b="1" dirty="0">
              <a:solidFill>
                <a:schemeClr val="accent1">
                  <a:lumMod val="50000"/>
                </a:schemeClr>
              </a:solidFill>
            </a:endParaRPr>
          </a:p>
        </p:txBody>
      </p:sp>
      <p:sp>
        <p:nvSpPr>
          <p:cNvPr id="3" name="Rectangle 2">
            <a:extLst>
              <a:ext uri="{FF2B5EF4-FFF2-40B4-BE49-F238E27FC236}">
                <a16:creationId xmlns:a16="http://schemas.microsoft.com/office/drawing/2014/main" id="{08721518-ABC6-4F4C-9350-03867069756D}"/>
              </a:ext>
            </a:extLst>
          </p:cNvPr>
          <p:cNvSpPr/>
          <p:nvPr/>
        </p:nvSpPr>
        <p:spPr>
          <a:xfrm>
            <a:off x="286320" y="2302563"/>
            <a:ext cx="3497404" cy="1138773"/>
          </a:xfrm>
          <a:prstGeom prst="rect">
            <a:avLst/>
          </a:prstGeom>
        </p:spPr>
        <p:txBody>
          <a:bodyPr wrap="square">
            <a:spAutoFit/>
          </a:bodyPr>
          <a:lstStyle/>
          <a:p>
            <a:pPr algn="ctr"/>
            <a:r>
              <a:rPr lang="en-AU" sz="1600" b="1">
                <a:solidFill>
                  <a:schemeClr val="accent1">
                    <a:lumMod val="50000"/>
                  </a:schemeClr>
                </a:solidFill>
                <a:latin typeface="Helvetica"/>
              </a:rPr>
              <a:t>PRE-FUNCTION SPACE </a:t>
            </a:r>
          </a:p>
          <a:p>
            <a:pPr algn="ctr"/>
            <a:endParaRPr lang="en-AU" sz="1600" b="1">
              <a:solidFill>
                <a:schemeClr val="accent1">
                  <a:lumMod val="50000"/>
                </a:schemeClr>
              </a:solidFill>
              <a:latin typeface="Helvetica"/>
            </a:endParaRPr>
          </a:p>
          <a:p>
            <a:pPr algn="ctr">
              <a:lnSpc>
                <a:spcPct val="150000"/>
              </a:lnSpc>
            </a:pPr>
            <a:r>
              <a:rPr lang="en-US" sz="1200">
                <a:solidFill>
                  <a:srgbClr val="7A848C"/>
                </a:solidFill>
                <a:latin typeface="Helvetica"/>
              </a:rPr>
              <a:t>Use for guest registration, arrival refreshments or an informal breakout space</a:t>
            </a:r>
          </a:p>
        </p:txBody>
      </p:sp>
      <p:sp>
        <p:nvSpPr>
          <p:cNvPr id="5" name="Rectangle 4">
            <a:extLst>
              <a:ext uri="{FF2B5EF4-FFF2-40B4-BE49-F238E27FC236}">
                <a16:creationId xmlns:a16="http://schemas.microsoft.com/office/drawing/2014/main" id="{ADB93239-FA61-2D45-B949-33ECE30262AE}"/>
              </a:ext>
            </a:extLst>
          </p:cNvPr>
          <p:cNvSpPr/>
          <p:nvPr/>
        </p:nvSpPr>
        <p:spPr>
          <a:xfrm>
            <a:off x="4271185" y="2338141"/>
            <a:ext cx="3497404" cy="1446550"/>
          </a:xfrm>
          <a:prstGeom prst="rect">
            <a:avLst/>
          </a:prstGeom>
        </p:spPr>
        <p:txBody>
          <a:bodyPr wrap="square">
            <a:spAutoFit/>
          </a:bodyPr>
          <a:lstStyle/>
          <a:p>
            <a:pPr algn="ctr"/>
            <a:r>
              <a:rPr lang="en-AU" sz="1600" b="1">
                <a:solidFill>
                  <a:schemeClr val="accent1">
                    <a:lumMod val="50000"/>
                  </a:schemeClr>
                </a:solidFill>
                <a:latin typeface="Helvetica"/>
              </a:rPr>
              <a:t>FUNCTION SPACE </a:t>
            </a:r>
          </a:p>
          <a:p>
            <a:pPr>
              <a:lnSpc>
                <a:spcPct val="150000"/>
              </a:lnSpc>
            </a:pPr>
            <a:endParaRPr lang="en-US" sz="1200">
              <a:solidFill>
                <a:srgbClr val="7A848C"/>
              </a:solidFill>
              <a:latin typeface="Helvetica"/>
            </a:endParaRPr>
          </a:p>
          <a:p>
            <a:pPr>
              <a:lnSpc>
                <a:spcPct val="150000"/>
              </a:lnSpc>
            </a:pPr>
            <a:r>
              <a:rPr lang="en-US" sz="1200">
                <a:solidFill>
                  <a:srgbClr val="7A848C"/>
                </a:solidFill>
                <a:latin typeface="Helvetica"/>
              </a:rPr>
              <a:t>80 persons for a seated lunch / dinner</a:t>
            </a:r>
          </a:p>
          <a:p>
            <a:pPr>
              <a:lnSpc>
                <a:spcPct val="150000"/>
              </a:lnSpc>
            </a:pPr>
            <a:r>
              <a:rPr lang="en-US" sz="1200">
                <a:solidFill>
                  <a:srgbClr val="7A848C"/>
                </a:solidFill>
                <a:latin typeface="Helvetica"/>
              </a:rPr>
              <a:t>120 persons cocktail reception</a:t>
            </a:r>
          </a:p>
          <a:p>
            <a:pPr>
              <a:lnSpc>
                <a:spcPct val="150000"/>
              </a:lnSpc>
            </a:pPr>
            <a:r>
              <a:rPr lang="en-US" sz="1200">
                <a:solidFill>
                  <a:srgbClr val="7A848C"/>
                </a:solidFill>
                <a:latin typeface="Helvetica"/>
              </a:rPr>
              <a:t>100 persons seminar / theater style</a:t>
            </a:r>
            <a:endParaRPr lang="en-AU" sz="1200">
              <a:solidFill>
                <a:srgbClr val="7A848C"/>
              </a:solidFill>
              <a:latin typeface="Helvetica"/>
            </a:endParaRPr>
          </a:p>
        </p:txBody>
      </p:sp>
      <p:sp>
        <p:nvSpPr>
          <p:cNvPr id="9" name="Rectangle 8">
            <a:extLst>
              <a:ext uri="{FF2B5EF4-FFF2-40B4-BE49-F238E27FC236}">
                <a16:creationId xmlns:a16="http://schemas.microsoft.com/office/drawing/2014/main" id="{0057DD2C-13D7-C240-95C0-63D7CE5DD7FB}"/>
              </a:ext>
            </a:extLst>
          </p:cNvPr>
          <p:cNvSpPr/>
          <p:nvPr/>
        </p:nvSpPr>
        <p:spPr>
          <a:xfrm>
            <a:off x="8221514" y="2338141"/>
            <a:ext cx="3843035" cy="892552"/>
          </a:xfrm>
          <a:prstGeom prst="rect">
            <a:avLst/>
          </a:prstGeom>
        </p:spPr>
        <p:txBody>
          <a:bodyPr wrap="square">
            <a:spAutoFit/>
          </a:bodyPr>
          <a:lstStyle/>
          <a:p>
            <a:pPr algn="ctr"/>
            <a:r>
              <a:rPr lang="en-AU" sz="1600" b="1">
                <a:solidFill>
                  <a:schemeClr val="accent1">
                    <a:lumMod val="50000"/>
                  </a:schemeClr>
                </a:solidFill>
                <a:latin typeface="Helvetica"/>
              </a:rPr>
              <a:t>CONFERENCE ROOM</a:t>
            </a:r>
          </a:p>
          <a:p>
            <a:pPr>
              <a:lnSpc>
                <a:spcPct val="150000"/>
              </a:lnSpc>
            </a:pPr>
            <a:endParaRPr lang="en-US" sz="1200">
              <a:solidFill>
                <a:srgbClr val="7A848C"/>
              </a:solidFill>
              <a:latin typeface="Helvetica"/>
            </a:endParaRPr>
          </a:p>
          <a:p>
            <a:pPr algn="ctr">
              <a:lnSpc>
                <a:spcPct val="150000"/>
              </a:lnSpc>
            </a:pPr>
            <a:r>
              <a:rPr lang="en-US" sz="1200">
                <a:solidFill>
                  <a:srgbClr val="7A848C"/>
                </a:solidFill>
                <a:latin typeface="Helvetica"/>
              </a:rPr>
              <a:t>16 guests meeting or seated dining format</a:t>
            </a:r>
            <a:endParaRPr lang="en-AU" sz="1200">
              <a:solidFill>
                <a:srgbClr val="7A848C"/>
              </a:solidFill>
              <a:latin typeface="Helvetica"/>
            </a:endParaRPr>
          </a:p>
        </p:txBody>
      </p:sp>
      <p:sp>
        <p:nvSpPr>
          <p:cNvPr id="33" name="Rectangle">
            <a:extLst>
              <a:ext uri="{FF2B5EF4-FFF2-40B4-BE49-F238E27FC236}">
                <a16:creationId xmlns:a16="http://schemas.microsoft.com/office/drawing/2014/main" id="{58F07859-E1AD-794D-BC6B-A14AC688031E}"/>
              </a:ext>
            </a:extLst>
          </p:cNvPr>
          <p:cNvSpPr/>
          <p:nvPr/>
        </p:nvSpPr>
        <p:spPr>
          <a:xfrm>
            <a:off x="4008548" y="2683835"/>
            <a:ext cx="18000" cy="3380716"/>
          </a:xfrm>
          <a:prstGeom prst="rect">
            <a:avLst/>
          </a:prstGeom>
          <a:solidFill>
            <a:schemeClr val="accent3">
              <a:lumMod val="50000"/>
            </a:schemeClr>
          </a:solidFill>
          <a:ln w="12700">
            <a:no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37" name="Rectangle">
            <a:extLst>
              <a:ext uri="{FF2B5EF4-FFF2-40B4-BE49-F238E27FC236}">
                <a16:creationId xmlns:a16="http://schemas.microsoft.com/office/drawing/2014/main" id="{345ABF3F-9619-834E-8AEF-1B08F869D390}"/>
              </a:ext>
            </a:extLst>
          </p:cNvPr>
          <p:cNvSpPr/>
          <p:nvPr/>
        </p:nvSpPr>
        <p:spPr>
          <a:xfrm>
            <a:off x="8063713" y="2718560"/>
            <a:ext cx="18000" cy="3380716"/>
          </a:xfrm>
          <a:prstGeom prst="rect">
            <a:avLst/>
          </a:prstGeom>
          <a:solidFill>
            <a:schemeClr val="accent3">
              <a:lumMod val="50000"/>
            </a:schemeClr>
          </a:solidFill>
          <a:ln w="12700">
            <a:no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pic>
        <p:nvPicPr>
          <p:cNvPr id="41" name="USAPAV VIP-POV 2020-04-16.jpg" descr="USAPAV VIP-POV 2020-04-16.jpg">
            <a:extLst>
              <a:ext uri="{FF2B5EF4-FFF2-40B4-BE49-F238E27FC236}">
                <a16:creationId xmlns:a16="http://schemas.microsoft.com/office/drawing/2014/main" id="{94F4A560-F111-DA44-926F-C0D8238C14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63871" y="4609449"/>
            <a:ext cx="3783723" cy="2122141"/>
          </a:xfrm>
          <a:prstGeom prst="rect">
            <a:avLst/>
          </a:prstGeom>
        </p:spPr>
      </p:pic>
      <p:pic>
        <p:nvPicPr>
          <p:cNvPr id="42" name="usa pav811_6-11_v13.jpg" descr="usa pav811_6-11_v13.jpg">
            <a:extLst>
              <a:ext uri="{FF2B5EF4-FFF2-40B4-BE49-F238E27FC236}">
                <a16:creationId xmlns:a16="http://schemas.microsoft.com/office/drawing/2014/main" id="{C85CF895-906F-C548-8FA5-81B2E4E13D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96" r="-2" b="-2"/>
          <a:stretch/>
        </p:blipFill>
        <p:spPr>
          <a:xfrm>
            <a:off x="73565" y="4609450"/>
            <a:ext cx="3795182" cy="2122141"/>
          </a:xfrm>
          <a:prstGeom prst="rect">
            <a:avLst/>
          </a:prstGeom>
        </p:spPr>
      </p:pic>
      <p:pic>
        <p:nvPicPr>
          <p:cNvPr id="45" name="Picture 44" descr="A group of people standing in a room&#10;&#10;Description automatically generated">
            <a:extLst>
              <a:ext uri="{FF2B5EF4-FFF2-40B4-BE49-F238E27FC236}">
                <a16:creationId xmlns:a16="http://schemas.microsoft.com/office/drawing/2014/main" id="{6889271F-A2F7-AC49-ACF4-E87853947493}"/>
              </a:ext>
            </a:extLst>
          </p:cNvPr>
          <p:cNvPicPr/>
          <p:nvPr/>
        </p:nvPicPr>
        <p:blipFill>
          <a:blip r:embed="rId7" cstate="email">
            <a:extLst>
              <a:ext uri="{28A0092B-C50C-407E-A947-70E740481C1C}">
                <a14:useLocalDpi xmlns:a14="http://schemas.microsoft.com/office/drawing/2010/main"/>
              </a:ext>
            </a:extLst>
          </a:blip>
          <a:stretch>
            <a:fillRect/>
          </a:stretch>
        </p:blipFill>
        <p:spPr>
          <a:xfrm>
            <a:off x="8197832" y="4609448"/>
            <a:ext cx="3773529" cy="2122141"/>
          </a:xfrm>
          <a:prstGeom prst="rect">
            <a:avLst/>
          </a:prstGeom>
        </p:spPr>
      </p:pic>
    </p:spTree>
    <p:extLst>
      <p:ext uri="{BB962C8B-B14F-4D97-AF65-F5344CB8AC3E}">
        <p14:creationId xmlns:p14="http://schemas.microsoft.com/office/powerpoint/2010/main" val="308050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7700210" y="0"/>
            <a:ext cx="4491790" cy="6858000"/>
            <a:chOff x="7700210" y="0"/>
            <a:chExt cx="4491790"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2632232" y="918013"/>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2234932" y="244847"/>
            <a:ext cx="9697918" cy="611771"/>
          </a:xfrm>
          <a:prstGeom prst="rect">
            <a:avLst/>
          </a:prstGeom>
        </p:spPr>
        <p:txBody>
          <a:bodyPr wrap="square" lIns="91440" tIns="45720" rIns="91440" bIns="45720" anchor="t">
            <a:spAutoFit/>
          </a:bodyPr>
          <a:lstStyle/>
          <a:p>
            <a:pPr defTabSz="424543">
              <a:lnSpc>
                <a:spcPct val="110000"/>
              </a:lnSpc>
              <a:defRPr sz="5000" spc="0">
                <a:solidFill>
                  <a:srgbClr val="7A848C"/>
                </a:solidFill>
                <a:latin typeface="Helvetica"/>
                <a:ea typeface="Helvetica"/>
                <a:cs typeface="Helvetica"/>
                <a:sym typeface="Helvetica"/>
              </a:defRPr>
            </a:pPr>
            <a:r>
              <a:rPr lang="en-AU" sz="3200" b="1" dirty="0">
                <a:solidFill>
                  <a:schemeClr val="accent1">
                    <a:lumMod val="50000"/>
                  </a:schemeClr>
                </a:solidFill>
                <a:latin typeface="helvetica" panose="020B0604020202020204" pitchFamily="34" charset="0"/>
                <a:cs typeface="helvetica" panose="020B0604020202020204" pitchFamily="34" charset="0"/>
              </a:rPr>
              <a:t>Contact Us</a:t>
            </a:r>
          </a:p>
        </p:txBody>
      </p:sp>
      <p:pic>
        <p:nvPicPr>
          <p:cNvPr id="14" name="Picture 13" descr="A picture containing outdoor, building, sky, tree&#10;&#10;Description automatically generated">
            <a:extLst>
              <a:ext uri="{FF2B5EF4-FFF2-40B4-BE49-F238E27FC236}">
                <a16:creationId xmlns:a16="http://schemas.microsoft.com/office/drawing/2014/main" id="{46CD4FB5-38DE-8A4C-B708-131F55137AD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2065662" cy="6858000"/>
          </a:xfrm>
          <a:prstGeom prst="rect">
            <a:avLst/>
          </a:prstGeom>
        </p:spPr>
      </p:pic>
      <p:sp>
        <p:nvSpPr>
          <p:cNvPr id="12" name="Rectangle 11">
            <a:extLst>
              <a:ext uri="{FF2B5EF4-FFF2-40B4-BE49-F238E27FC236}">
                <a16:creationId xmlns:a16="http://schemas.microsoft.com/office/drawing/2014/main" id="{980D52B9-F62F-524F-BD0E-070E82E3BAFD}"/>
              </a:ext>
            </a:extLst>
          </p:cNvPr>
          <p:cNvSpPr/>
          <p:nvPr/>
        </p:nvSpPr>
        <p:spPr>
          <a:xfrm>
            <a:off x="1724267" y="1101465"/>
            <a:ext cx="7411266" cy="4190314"/>
          </a:xfrm>
          <a:prstGeom prst="rect">
            <a:avLst/>
          </a:prstGeom>
        </p:spPr>
        <p:txBody>
          <a:bodyPr wrap="square" lIns="91440" tIns="45720" rIns="91440" bIns="45720" anchor="t">
            <a:spAutoFit/>
          </a:bodyPr>
          <a:lstStyle/>
          <a:p>
            <a:pPr algn="ctr">
              <a:lnSpc>
                <a:spcPct val="150000"/>
              </a:lnSpc>
            </a:pPr>
            <a:r>
              <a:rPr lang="en-AU" sz="2000" b="1" dirty="0">
                <a:latin typeface="helvetica" panose="020B0604020202020204" pitchFamily="34" charset="0"/>
                <a:cs typeface="helvetica" panose="020B0604020202020204" pitchFamily="34" charset="0"/>
              </a:rPr>
              <a:t>Cindi Allen</a:t>
            </a:r>
          </a:p>
          <a:p>
            <a:pPr algn="ctr">
              <a:lnSpc>
                <a:spcPct val="150000"/>
              </a:lnSpc>
            </a:pPr>
            <a:r>
              <a:rPr lang="en-AU" sz="2000" b="1" dirty="0">
                <a:latin typeface="helvetica" panose="020B0604020202020204" pitchFamily="34" charset="0"/>
                <a:cs typeface="helvetica" panose="020B0604020202020204" pitchFamily="34" charset="0"/>
              </a:rPr>
              <a:t>Assistant Secretary of State </a:t>
            </a:r>
          </a:p>
          <a:p>
            <a:pPr algn="ctr">
              <a:lnSpc>
                <a:spcPct val="150000"/>
              </a:lnSpc>
            </a:pPr>
            <a:r>
              <a:rPr lang="en-AU" sz="2000" b="1" dirty="0">
                <a:latin typeface="helvetica" panose="020B0604020202020204" pitchFamily="34" charset="0"/>
                <a:cs typeface="helvetica" panose="020B0604020202020204" pitchFamily="34" charset="0"/>
              </a:rPr>
              <a:t>For </a:t>
            </a:r>
          </a:p>
          <a:p>
            <a:pPr algn="ctr">
              <a:lnSpc>
                <a:spcPct val="150000"/>
              </a:lnSpc>
            </a:pPr>
            <a:r>
              <a:rPr lang="en-AU" sz="2000" b="1" dirty="0">
                <a:latin typeface="helvetica" panose="020B0604020202020204" pitchFamily="34" charset="0"/>
                <a:cs typeface="helvetica" panose="020B0604020202020204" pitchFamily="34" charset="0"/>
              </a:rPr>
              <a:t>International Trade</a:t>
            </a:r>
          </a:p>
          <a:p>
            <a:pPr algn="ctr">
              <a:lnSpc>
                <a:spcPct val="150000"/>
              </a:lnSpc>
            </a:pPr>
            <a:r>
              <a:rPr lang="en-AU" sz="2000" b="1" dirty="0">
                <a:latin typeface="helvetica" panose="020B0604020202020204" pitchFamily="34" charset="0"/>
                <a:cs typeface="helvetica" panose="020B0604020202020204" pitchFamily="34" charset="0"/>
                <a:hlinkClick r:id="rId6"/>
              </a:rPr>
              <a:t>cindi.allen@nebraska.gov</a:t>
            </a:r>
            <a:endParaRPr lang="en-AU" sz="2000" b="1" dirty="0">
              <a:latin typeface="helvetica" panose="020B0604020202020204" pitchFamily="34" charset="0"/>
              <a:cs typeface="helvetica" panose="020B0604020202020204" pitchFamily="34" charset="0"/>
            </a:endParaRPr>
          </a:p>
          <a:p>
            <a:pPr algn="ctr">
              <a:lnSpc>
                <a:spcPct val="150000"/>
              </a:lnSpc>
            </a:pPr>
            <a:r>
              <a:rPr lang="en-AU" sz="2000" b="1" dirty="0">
                <a:latin typeface="helvetica" panose="020B0604020202020204" pitchFamily="34" charset="0"/>
                <a:cs typeface="helvetica" panose="020B0604020202020204" pitchFamily="34" charset="0"/>
              </a:rPr>
              <a:t>402-471-8408</a:t>
            </a:r>
          </a:p>
          <a:p>
            <a:pPr algn="ctr">
              <a:lnSpc>
                <a:spcPct val="150000"/>
              </a:lnSpc>
            </a:pPr>
            <a:endParaRPr lang="en-AU" sz="2000" b="1" dirty="0">
              <a:latin typeface="helvetica" panose="020B0604020202020204" pitchFamily="34" charset="0"/>
              <a:cs typeface="helvetica" panose="020B0604020202020204" pitchFamily="34" charset="0"/>
            </a:endParaRPr>
          </a:p>
          <a:p>
            <a:pPr algn="ctr">
              <a:lnSpc>
                <a:spcPct val="150000"/>
              </a:lnSpc>
            </a:pPr>
            <a:r>
              <a:rPr lang="en-AU" sz="2000" b="1" dirty="0">
                <a:latin typeface="helvetica" panose="020B0604020202020204" pitchFamily="34" charset="0"/>
                <a:cs typeface="helvetica" panose="020B0604020202020204" pitchFamily="34" charset="0"/>
              </a:rPr>
              <a:t>Follow us:  @usaexpo2020</a:t>
            </a:r>
            <a:endParaRPr lang="en-AU" dirty="0">
              <a:latin typeface="helvetica" panose="020B0604020202020204" pitchFamily="34" charset="0"/>
              <a:cs typeface="helvetica" panose="020B0604020202020204" pitchFamily="34" charset="0"/>
            </a:endParaRPr>
          </a:p>
          <a:p>
            <a:pPr algn="ctr">
              <a:lnSpc>
                <a:spcPct val="150000"/>
              </a:lnSpc>
            </a:pPr>
            <a:r>
              <a:rPr lang="en-AU" sz="2000" b="1" dirty="0">
                <a:latin typeface="helvetica" panose="020B0604020202020204" pitchFamily="34" charset="0"/>
                <a:cs typeface="helvetica" panose="020B0604020202020204" pitchFamily="34" charset="0"/>
              </a:rPr>
              <a:t>		</a:t>
            </a:r>
            <a:r>
              <a:rPr lang="en-AU" sz="2000" b="1" dirty="0">
                <a:solidFill>
                  <a:schemeClr val="accent1">
                    <a:lumMod val="50000"/>
                  </a:schemeClr>
                </a:solidFill>
                <a:latin typeface="Helvetica"/>
              </a:rPr>
              <a:t>	     	</a:t>
            </a:r>
            <a:endParaRPr lang="en-AU" sz="2000" b="1" dirty="0">
              <a:solidFill>
                <a:schemeClr val="accent1">
                  <a:lumMod val="50000"/>
                </a:schemeClr>
              </a:solidFill>
              <a:latin typeface="Helvetica"/>
              <a:cs typeface="Helvetica"/>
            </a:endParaRPr>
          </a:p>
        </p:txBody>
      </p:sp>
      <p:pic>
        <p:nvPicPr>
          <p:cNvPr id="1027" name="Picture 3" descr="page20image54454016">
            <a:hlinkClick r:id="rId7" highlightClick="1"/>
            <a:extLst>
              <a:ext uri="{FF2B5EF4-FFF2-40B4-BE49-F238E27FC236}">
                <a16:creationId xmlns:a16="http://schemas.microsoft.com/office/drawing/2014/main" id="{B538552C-0783-2348-BD6A-33B2B3BA69B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02420" y="5532203"/>
            <a:ext cx="956509" cy="484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0image53540256">
            <a:hlinkClick r:id="rId9"/>
            <a:extLst>
              <a:ext uri="{FF2B5EF4-FFF2-40B4-BE49-F238E27FC236}">
                <a16:creationId xmlns:a16="http://schemas.microsoft.com/office/drawing/2014/main" id="{B3B4B316-9F13-3C48-A2B7-FC34AE6FCDB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22593" y="5456158"/>
            <a:ext cx="660400" cy="6604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20image53539216">
            <a:hlinkClick r:id="rId11"/>
            <a:extLst>
              <a:ext uri="{FF2B5EF4-FFF2-40B4-BE49-F238E27FC236}">
                <a16:creationId xmlns:a16="http://schemas.microsoft.com/office/drawing/2014/main" id="{032385CC-0BFD-DC44-AE6A-EFBBDA43508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329918" y="5557604"/>
            <a:ext cx="457200" cy="457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20image53534224">
            <a:hlinkClick r:id="rId13"/>
            <a:extLst>
              <a:ext uri="{FF2B5EF4-FFF2-40B4-BE49-F238E27FC236}">
                <a16:creationId xmlns:a16="http://schemas.microsoft.com/office/drawing/2014/main" id="{8F09807B-9A5D-4A47-B003-041CF68CBB86}"/>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t="13676" r="6860" b="33333"/>
          <a:stretch/>
        </p:blipFill>
        <p:spPr bwMode="auto">
          <a:xfrm>
            <a:off x="6045583" y="5560779"/>
            <a:ext cx="1277509" cy="565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82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2632232" y="918013"/>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2234932" y="244847"/>
            <a:ext cx="9697918" cy="830997"/>
          </a:xfrm>
          <a:prstGeom prst="rect">
            <a:avLst/>
          </a:prstGeom>
        </p:spPr>
        <p:txBody>
          <a:bodyPr wrap="square">
            <a:spAutoFit/>
          </a:bodyPr>
          <a:lstStyle/>
          <a:p>
            <a:pPr algn="just">
              <a:lnSpc>
                <a:spcPct val="150000"/>
              </a:lnSpc>
            </a:pPr>
            <a:r>
              <a:rPr lang="en-AU" sz="3200" b="1">
                <a:solidFill>
                  <a:schemeClr val="accent1">
                    <a:lumMod val="50000"/>
                  </a:schemeClr>
                </a:solidFill>
                <a:latin typeface="Helvetica"/>
              </a:rPr>
              <a:t>Global Business Forums</a:t>
            </a:r>
          </a:p>
        </p:txBody>
      </p:sp>
      <p:sp>
        <p:nvSpPr>
          <p:cNvPr id="9" name="Rectangle 8">
            <a:extLst>
              <a:ext uri="{FF2B5EF4-FFF2-40B4-BE49-F238E27FC236}">
                <a16:creationId xmlns:a16="http://schemas.microsoft.com/office/drawing/2014/main" id="{884276F0-D9C5-8E42-BA0A-E84804D29739}"/>
              </a:ext>
            </a:extLst>
          </p:cNvPr>
          <p:cNvSpPr/>
          <p:nvPr/>
        </p:nvSpPr>
        <p:spPr>
          <a:xfrm>
            <a:off x="2245494" y="1020440"/>
            <a:ext cx="9697918" cy="2677656"/>
          </a:xfrm>
          <a:prstGeom prst="rect">
            <a:avLst/>
          </a:prstGeom>
        </p:spPr>
        <p:txBody>
          <a:bodyPr wrap="square">
            <a:spAutoFit/>
          </a:bodyPr>
          <a:lstStyle/>
          <a:p>
            <a:pPr>
              <a:lnSpc>
                <a:spcPct val="150000"/>
              </a:lnSpc>
            </a:pPr>
            <a:r>
              <a:rPr lang="en-US" sz="1400">
                <a:solidFill>
                  <a:srgbClr val="7A848C"/>
                </a:solidFill>
                <a:latin typeface="Helvetica"/>
              </a:rPr>
              <a:t>Expo 2020, in partnership with Dubai Chamber will host  3 Global Business Forums: Africa, Latin America, and for the first time ASEAN. </a:t>
            </a:r>
          </a:p>
          <a:p>
            <a:pPr>
              <a:lnSpc>
                <a:spcPct val="150000"/>
              </a:lnSpc>
            </a:pPr>
            <a:endParaRPr lang="en-US" sz="1400">
              <a:solidFill>
                <a:srgbClr val="7A848C"/>
              </a:solidFill>
              <a:latin typeface="Helvetica"/>
            </a:endParaRPr>
          </a:p>
          <a:p>
            <a:pPr>
              <a:lnSpc>
                <a:spcPct val="150000"/>
              </a:lnSpc>
            </a:pPr>
            <a:r>
              <a:rPr lang="en-US" sz="1400">
                <a:solidFill>
                  <a:srgbClr val="7A848C"/>
                </a:solidFill>
                <a:latin typeface="Helvetica"/>
              </a:rPr>
              <a:t>The Global Business Forums will involve prominent stakeholder, leading decision makers, as well as industry experts engaging in dialogues in areas that relate to overcoming global challenges, and fostering economic growth as well as trade and investment. </a:t>
            </a:r>
          </a:p>
          <a:p>
            <a:pPr>
              <a:lnSpc>
                <a:spcPct val="150000"/>
              </a:lnSpc>
            </a:pPr>
            <a:endParaRPr lang="en-AU" sz="1400">
              <a:solidFill>
                <a:srgbClr val="7A848C"/>
              </a:solidFill>
              <a:latin typeface="Helvetica"/>
            </a:endParaRPr>
          </a:p>
          <a:p>
            <a:pPr>
              <a:lnSpc>
                <a:spcPct val="150000"/>
              </a:lnSpc>
            </a:pPr>
            <a:endParaRPr lang="en-AU" sz="1400">
              <a:solidFill>
                <a:srgbClr val="7A848C"/>
              </a:solidFill>
              <a:latin typeface="Helvetica"/>
            </a:endParaRPr>
          </a:p>
        </p:txBody>
      </p:sp>
      <p:sp>
        <p:nvSpPr>
          <p:cNvPr id="5" name="Slide Number Placeholder 4">
            <a:extLst>
              <a:ext uri="{FF2B5EF4-FFF2-40B4-BE49-F238E27FC236}">
                <a16:creationId xmlns:a16="http://schemas.microsoft.com/office/drawing/2014/main" id="{032F3A4F-A550-CB43-A02A-AE32FE169396}"/>
              </a:ext>
            </a:extLst>
          </p:cNvPr>
          <p:cNvSpPr>
            <a:spLocks noGrp="1"/>
          </p:cNvSpPr>
          <p:nvPr>
            <p:ph type="sldNum" sz="quarter" idx="12"/>
          </p:nvPr>
        </p:nvSpPr>
        <p:spPr/>
        <p:txBody>
          <a:bodyPr/>
          <a:lstStyle/>
          <a:p>
            <a:fld id="{59DEAF35-A73D-B94A-B3CF-D5FB748BEAC0}" type="slidenum">
              <a:rPr lang="en-US" smtClean="0"/>
              <a:t>19</a:t>
            </a:fld>
            <a:endParaRPr lang="en-US"/>
          </a:p>
        </p:txBody>
      </p:sp>
      <p:pic>
        <p:nvPicPr>
          <p:cNvPr id="51" name="Picture 50">
            <a:extLst>
              <a:ext uri="{FF2B5EF4-FFF2-40B4-BE49-F238E27FC236}">
                <a16:creationId xmlns:a16="http://schemas.microsoft.com/office/drawing/2014/main" id="{AA2C2A8C-D6E2-9740-87B9-3A135271E466}"/>
              </a:ext>
            </a:extLst>
          </p:cNvPr>
          <p:cNvPicPr>
            <a:picLocks noChangeAspect="1"/>
          </p:cNvPicPr>
          <p:nvPr/>
        </p:nvPicPr>
        <p:blipFill rotWithShape="1">
          <a:blip r:embed="rId5">
            <a:extLst>
              <a:ext uri="{28A0092B-C50C-407E-A947-70E740481C1C}">
                <a14:useLocalDpi xmlns:a14="http://schemas.microsoft.com/office/drawing/2010/main"/>
              </a:ext>
            </a:extLst>
          </a:blip>
          <a:srcRect t="-22"/>
          <a:stretch/>
        </p:blipFill>
        <p:spPr>
          <a:xfrm>
            <a:off x="0" y="0"/>
            <a:ext cx="2065662" cy="6834927"/>
          </a:xfrm>
          <a:prstGeom prst="rect">
            <a:avLst/>
          </a:prstGeom>
        </p:spPr>
      </p:pic>
      <p:sp>
        <p:nvSpPr>
          <p:cNvPr id="13" name="TextBox 12">
            <a:extLst>
              <a:ext uri="{FF2B5EF4-FFF2-40B4-BE49-F238E27FC236}">
                <a16:creationId xmlns:a16="http://schemas.microsoft.com/office/drawing/2014/main" id="{CEF6FC2E-57D8-484B-8D5F-92F1D0643542}"/>
              </a:ext>
            </a:extLst>
          </p:cNvPr>
          <p:cNvSpPr txBox="1"/>
          <p:nvPr/>
        </p:nvSpPr>
        <p:spPr>
          <a:xfrm>
            <a:off x="3558856" y="3389080"/>
            <a:ext cx="2972919" cy="523220"/>
          </a:xfrm>
          <a:prstGeom prst="rect">
            <a:avLst/>
          </a:prstGeom>
          <a:noFill/>
          <a:ln>
            <a:noFill/>
          </a:ln>
        </p:spPr>
        <p:txBody>
          <a:bodyPr wrap="square" rtlCol="0">
            <a:spAutoFit/>
          </a:bodyPr>
          <a:lstStyle/>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GBF</a:t>
            </a:r>
            <a:r>
              <a:rPr kumimoji="0" lang="en-US" sz="1400" b="1" i="0" u="none" strike="noStrike" kern="1200" cap="none" spc="0" normalizeH="0" noProof="0">
                <a:ln>
                  <a:noFill/>
                </a:ln>
                <a:solidFill>
                  <a:srgbClr val="4E3524"/>
                </a:solidFill>
                <a:effectLst/>
                <a:uLnTx/>
                <a:uFillTx/>
                <a:latin typeface="Helvetica" panose="020B0604020202020204" pitchFamily="34" charset="0"/>
                <a:cs typeface="Helvetica" panose="020B0604020202020204" pitchFamily="34" charset="0"/>
              </a:rPr>
              <a:t> AFRICA</a:t>
            </a:r>
            <a:endParaRPr kumimoji="0" lang="en-US" sz="14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endParaRPr>
          </a:p>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Oct 13–14, 2021</a:t>
            </a:r>
          </a:p>
        </p:txBody>
      </p:sp>
      <p:sp>
        <p:nvSpPr>
          <p:cNvPr id="14" name="TextBox 13">
            <a:extLst>
              <a:ext uri="{FF2B5EF4-FFF2-40B4-BE49-F238E27FC236}">
                <a16:creationId xmlns:a16="http://schemas.microsoft.com/office/drawing/2014/main" id="{855D7769-0CBB-254D-B1DE-E8522356E4B9}"/>
              </a:ext>
            </a:extLst>
          </p:cNvPr>
          <p:cNvSpPr txBox="1"/>
          <p:nvPr/>
        </p:nvSpPr>
        <p:spPr>
          <a:xfrm>
            <a:off x="3562531" y="4080810"/>
            <a:ext cx="3041548" cy="523220"/>
          </a:xfrm>
          <a:prstGeom prst="rect">
            <a:avLst/>
          </a:prstGeom>
          <a:noFill/>
          <a:ln>
            <a:noFill/>
          </a:ln>
        </p:spPr>
        <p:txBody>
          <a:bodyPr wrap="square" rtlCol="0">
            <a:spAutoFit/>
          </a:bodyPr>
          <a:lstStyle/>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GBF ASEAN</a:t>
            </a:r>
          </a:p>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DEC 8–9, 2021</a:t>
            </a:r>
          </a:p>
        </p:txBody>
      </p:sp>
      <p:pic>
        <p:nvPicPr>
          <p:cNvPr id="16" name="Picture 15">
            <a:extLst>
              <a:ext uri="{FF2B5EF4-FFF2-40B4-BE49-F238E27FC236}">
                <a16:creationId xmlns:a16="http://schemas.microsoft.com/office/drawing/2014/main" id="{08E10311-DAB2-3B49-8ABF-DBB07BEE6C8F}"/>
              </a:ext>
            </a:extLst>
          </p:cNvPr>
          <p:cNvPicPr>
            <a:picLocks noChangeAspect="1"/>
          </p:cNvPicPr>
          <p:nvPr/>
        </p:nvPicPr>
        <p:blipFill>
          <a:blip r:embed="rId6"/>
          <a:stretch>
            <a:fillRect/>
          </a:stretch>
        </p:blipFill>
        <p:spPr>
          <a:xfrm>
            <a:off x="3077016" y="3365607"/>
            <a:ext cx="403330" cy="560843"/>
          </a:xfrm>
          <a:prstGeom prst="rect">
            <a:avLst/>
          </a:prstGeom>
        </p:spPr>
      </p:pic>
      <p:pic>
        <p:nvPicPr>
          <p:cNvPr id="17" name="Picture 16">
            <a:extLst>
              <a:ext uri="{FF2B5EF4-FFF2-40B4-BE49-F238E27FC236}">
                <a16:creationId xmlns:a16="http://schemas.microsoft.com/office/drawing/2014/main" id="{F5186A54-6FBA-0A4F-8357-624E19D5C42F}"/>
              </a:ext>
            </a:extLst>
          </p:cNvPr>
          <p:cNvPicPr>
            <a:picLocks noChangeAspect="1"/>
          </p:cNvPicPr>
          <p:nvPr/>
        </p:nvPicPr>
        <p:blipFill>
          <a:blip r:embed="rId6"/>
          <a:stretch>
            <a:fillRect/>
          </a:stretch>
        </p:blipFill>
        <p:spPr>
          <a:xfrm>
            <a:off x="3063402" y="4079672"/>
            <a:ext cx="403330" cy="560843"/>
          </a:xfrm>
          <a:prstGeom prst="rect">
            <a:avLst/>
          </a:prstGeom>
        </p:spPr>
      </p:pic>
      <p:sp>
        <p:nvSpPr>
          <p:cNvPr id="18" name="TextBox 17">
            <a:extLst>
              <a:ext uri="{FF2B5EF4-FFF2-40B4-BE49-F238E27FC236}">
                <a16:creationId xmlns:a16="http://schemas.microsoft.com/office/drawing/2014/main" id="{CEF6FC2E-57D8-484B-8D5F-92F1D0643542}"/>
              </a:ext>
            </a:extLst>
          </p:cNvPr>
          <p:cNvSpPr txBox="1"/>
          <p:nvPr/>
        </p:nvSpPr>
        <p:spPr>
          <a:xfrm>
            <a:off x="3523583" y="4854855"/>
            <a:ext cx="2972919" cy="523220"/>
          </a:xfrm>
          <a:prstGeom prst="rect">
            <a:avLst/>
          </a:prstGeom>
          <a:noFill/>
          <a:ln>
            <a:noFill/>
          </a:ln>
        </p:spPr>
        <p:txBody>
          <a:bodyPr wrap="square" rtlCol="0">
            <a:spAutoFit/>
          </a:bodyPr>
          <a:lstStyle/>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GBF LATIN AMERICA</a:t>
            </a:r>
          </a:p>
          <a:p>
            <a:pPr marL="0" marR="0" lvl="0" indent="0" algn="l" defTabSz="685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E3524"/>
                </a:solidFill>
                <a:effectLst/>
                <a:uLnTx/>
                <a:uFillTx/>
                <a:latin typeface="Helvetica" panose="020B0604020202020204" pitchFamily="34" charset="0"/>
                <a:cs typeface="Helvetica" panose="020B0604020202020204" pitchFamily="34" charset="0"/>
              </a:rPr>
              <a:t>MAR 23–24, 2022</a:t>
            </a:r>
          </a:p>
        </p:txBody>
      </p:sp>
      <p:pic>
        <p:nvPicPr>
          <p:cNvPr id="19" name="Picture 18">
            <a:extLst>
              <a:ext uri="{FF2B5EF4-FFF2-40B4-BE49-F238E27FC236}">
                <a16:creationId xmlns:a16="http://schemas.microsoft.com/office/drawing/2014/main" id="{08E10311-DAB2-3B49-8ABF-DBB07BEE6C8F}"/>
              </a:ext>
            </a:extLst>
          </p:cNvPr>
          <p:cNvPicPr>
            <a:picLocks noChangeAspect="1"/>
          </p:cNvPicPr>
          <p:nvPr/>
        </p:nvPicPr>
        <p:blipFill>
          <a:blip r:embed="rId6"/>
          <a:stretch>
            <a:fillRect/>
          </a:stretch>
        </p:blipFill>
        <p:spPr>
          <a:xfrm>
            <a:off x="3103776" y="4793737"/>
            <a:ext cx="403330" cy="560843"/>
          </a:xfrm>
          <a:prstGeom prst="rect">
            <a:avLst/>
          </a:prstGeom>
        </p:spPr>
      </p:pic>
      <p:pic>
        <p:nvPicPr>
          <p:cNvPr id="21" name="Picture 20">
            <a:extLst>
              <a:ext uri="{FF2B5EF4-FFF2-40B4-BE49-F238E27FC236}">
                <a16:creationId xmlns:a16="http://schemas.microsoft.com/office/drawing/2014/main" id="{662921A7-6855-4C3C-893C-168FE126E522}"/>
              </a:ext>
            </a:extLst>
          </p:cNvPr>
          <p:cNvPicPr>
            <a:picLocks noChangeAspect="1"/>
          </p:cNvPicPr>
          <p:nvPr/>
        </p:nvPicPr>
        <p:blipFill rotWithShape="1">
          <a:blip r:embed="rId7">
            <a:extLst>
              <a:ext uri="{28A0092B-C50C-407E-A947-70E740481C1C}">
                <a14:useLocalDpi xmlns:a14="http://schemas.microsoft.com/office/drawing/2010/main" val="0"/>
              </a:ext>
            </a:extLst>
          </a:blip>
          <a:srcRect l="3595" r="5031"/>
          <a:stretch/>
        </p:blipFill>
        <p:spPr>
          <a:xfrm>
            <a:off x="6953643" y="3045560"/>
            <a:ext cx="4224670" cy="3345951"/>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373E0F8-A14C-4A55-98B5-E42C8993A893}"/>
                  </a:ext>
                </a:extLst>
              </p:cNvPr>
              <p:cNvGraphicFramePr>
                <a:graphicFrameLocks noChangeAspect="1"/>
              </p:cNvGraphicFramePr>
              <p:nvPr>
                <p:extLst>
                  <p:ext uri="{D42A27DB-BD31-4B8C-83A1-F6EECF244321}">
                    <p14:modId xmlns:p14="http://schemas.microsoft.com/office/powerpoint/2010/main" val="3314664498"/>
                  </p:ext>
                </p:extLst>
              </p:nvPr>
            </p:nvGraphicFramePr>
            <p:xfrm>
              <a:off x="-2518540" y="3871487"/>
              <a:ext cx="3048000" cy="1714500"/>
            </p:xfrm>
            <a:graphic>
              <a:graphicData uri="http://schemas.microsoft.com/office/powerpoint/2016/slidezoom">
                <pslz:sldZm>
                  <pslz:sldZmObj sldId="342" cId="3360747036">
                    <pslz:zmPr id="{E873D9D6-2764-44EA-932E-A6563627629A}"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8373E0F8-A14C-4A55-98B5-E42C8993A893}"/>
                  </a:ext>
                </a:extLst>
              </p:cNvPr>
              <p:cNvPicPr>
                <a:picLocks noGrp="1" noRot="1" noChangeAspect="1" noMove="1" noResize="1" noEditPoints="1" noAdjustHandles="1" noChangeArrowheads="1" noChangeShapeType="1"/>
              </p:cNvPicPr>
              <p:nvPr/>
            </p:nvPicPr>
            <p:blipFill>
              <a:blip r:embed="rId10"/>
              <a:stretch>
                <a:fillRect/>
              </a:stretch>
            </p:blipFill>
            <p:spPr>
              <a:xfrm>
                <a:off x="-2518540" y="387148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36074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A4D"/>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A2C2A8C-D6E2-9740-87B9-3A135271E466}"/>
              </a:ext>
            </a:extLst>
          </p:cNvPr>
          <p:cNvPicPr>
            <a:picLocks noChangeAspect="1"/>
          </p:cNvPicPr>
          <p:nvPr/>
        </p:nvPicPr>
        <p:blipFill rotWithShape="1">
          <a:blip r:embed="rId2">
            <a:extLst>
              <a:ext uri="{28A0092B-C50C-407E-A947-70E740481C1C}">
                <a14:useLocalDpi xmlns:a14="http://schemas.microsoft.com/office/drawing/2010/main"/>
              </a:ext>
            </a:extLst>
          </a:blip>
          <a:srcRect t="-22"/>
          <a:stretch/>
        </p:blipFill>
        <p:spPr>
          <a:xfrm>
            <a:off x="0" y="0"/>
            <a:ext cx="2065662" cy="6834927"/>
          </a:xfrm>
          <a:prstGeom prst="rect">
            <a:avLst/>
          </a:prstGeom>
        </p:spPr>
      </p:pic>
      <p:sp>
        <p:nvSpPr>
          <p:cNvPr id="25" name="Rectangle">
            <a:extLst>
              <a:ext uri="{FF2B5EF4-FFF2-40B4-BE49-F238E27FC236}">
                <a16:creationId xmlns:a16="http://schemas.microsoft.com/office/drawing/2014/main" id="{2FFD6308-822E-334B-87A4-93FE6CB11E30}"/>
              </a:ext>
            </a:extLst>
          </p:cNvPr>
          <p:cNvSpPr/>
          <p:nvPr/>
        </p:nvSpPr>
        <p:spPr>
          <a:xfrm>
            <a:off x="2590192" y="1390981"/>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18" name="Rectangle 17">
            <a:extLst>
              <a:ext uri="{FF2B5EF4-FFF2-40B4-BE49-F238E27FC236}">
                <a16:creationId xmlns:a16="http://schemas.microsoft.com/office/drawing/2014/main" id="{B6BE162D-97C4-3640-9724-EE1FBAFADA92}"/>
              </a:ext>
            </a:extLst>
          </p:cNvPr>
          <p:cNvSpPr/>
          <p:nvPr/>
        </p:nvSpPr>
        <p:spPr>
          <a:xfrm>
            <a:off x="2234932" y="1852701"/>
            <a:ext cx="9812912" cy="4518160"/>
          </a:xfrm>
          <a:prstGeom prst="rect">
            <a:avLst/>
          </a:prstGeom>
        </p:spPr>
        <p:txBody>
          <a:bodyPr wrap="square" lIns="91440" tIns="45720" rIns="91440" bIns="45720" anchor="t">
            <a:spAutoFit/>
          </a:bodyPr>
          <a:lstStyle/>
          <a:p>
            <a:pPr marL="1257300" lvl="1" indent="-457200">
              <a:lnSpc>
                <a:spcPct val="90000"/>
              </a:lnSpc>
              <a:spcAft>
                <a:spcPts val="600"/>
              </a:spcAft>
              <a:buFont typeface="Wingdings"/>
              <a:buChar char="Ø"/>
            </a:pPr>
            <a:r>
              <a:rPr lang="en-US" sz="2400">
                <a:solidFill>
                  <a:schemeClr val="bg1"/>
                </a:solidFill>
                <a:latin typeface="Helvetica"/>
              </a:rPr>
              <a:t>What is an Expo?</a:t>
            </a:r>
            <a:endParaRPr lang="en-US" sz="2400">
              <a:solidFill>
                <a:schemeClr val="bg1"/>
              </a:solidFill>
              <a:latin typeface="Helvetica"/>
              <a:cs typeface="Helvetica"/>
            </a:endParaRPr>
          </a:p>
          <a:p>
            <a:pPr marL="1257300" lvl="1" indent="-457200">
              <a:lnSpc>
                <a:spcPct val="90000"/>
              </a:lnSpc>
              <a:spcAft>
                <a:spcPts val="600"/>
              </a:spcAft>
              <a:buFont typeface="Wingdings"/>
              <a:buChar char="Ø"/>
            </a:pPr>
            <a:endParaRPr lang="en-US" sz="2400">
              <a:solidFill>
                <a:schemeClr val="bg1"/>
              </a:solidFill>
              <a:latin typeface="Helvetica"/>
            </a:endParaRPr>
          </a:p>
          <a:p>
            <a:pPr marL="1257300" lvl="1" indent="-457200">
              <a:lnSpc>
                <a:spcPct val="90000"/>
              </a:lnSpc>
              <a:spcAft>
                <a:spcPts val="600"/>
              </a:spcAft>
              <a:buFont typeface="Wingdings"/>
              <a:buChar char="Ø"/>
            </a:pPr>
            <a:r>
              <a:rPr lang="en-US" sz="2400">
                <a:solidFill>
                  <a:schemeClr val="bg1"/>
                </a:solidFill>
                <a:latin typeface="Helvetica"/>
              </a:rPr>
              <a:t>Expo </a:t>
            </a:r>
            <a:r>
              <a:rPr lang="en-US" sz="2400">
                <a:solidFill>
                  <a:schemeClr val="bg1"/>
                </a:solidFill>
                <a:latin typeface="helvetica"/>
                <a:cs typeface="helvetica"/>
              </a:rPr>
              <a:t>2020 Dubai</a:t>
            </a:r>
          </a:p>
          <a:p>
            <a:pPr marL="1257300" lvl="1" indent="-457200">
              <a:lnSpc>
                <a:spcPct val="90000"/>
              </a:lnSpc>
              <a:spcAft>
                <a:spcPts val="600"/>
              </a:spcAft>
              <a:buFont typeface="Wingdings"/>
              <a:buChar char="Ø"/>
            </a:pPr>
            <a:endParaRPr lang="en-US" sz="2400">
              <a:solidFill>
                <a:schemeClr val="bg1"/>
              </a:solidFill>
              <a:latin typeface="helvetica"/>
              <a:cs typeface="Calibri"/>
            </a:endParaRPr>
          </a:p>
          <a:p>
            <a:pPr marL="1257300" lvl="1" indent="-457200">
              <a:lnSpc>
                <a:spcPct val="90000"/>
              </a:lnSpc>
              <a:spcAft>
                <a:spcPts val="600"/>
              </a:spcAft>
              <a:buFont typeface="Wingdings"/>
              <a:buChar char="Ø"/>
            </a:pPr>
            <a:r>
              <a:rPr lang="en-US" sz="2400">
                <a:solidFill>
                  <a:schemeClr val="bg1"/>
                </a:solidFill>
                <a:latin typeface="helvetica"/>
                <a:ea typeface="+mn-lt"/>
                <a:cs typeface="Helvetica"/>
              </a:rPr>
              <a:t>Expo Theme</a:t>
            </a:r>
            <a:r>
              <a:rPr lang="en-US" sz="2400">
                <a:solidFill>
                  <a:schemeClr val="bg1"/>
                </a:solidFill>
                <a:latin typeface="helvetica"/>
                <a:cs typeface="helvetica"/>
              </a:rPr>
              <a:t> Weeks/Trade Shows</a:t>
            </a:r>
          </a:p>
          <a:p>
            <a:pPr marL="1257300" lvl="1" indent="-457200">
              <a:lnSpc>
                <a:spcPct val="90000"/>
              </a:lnSpc>
              <a:spcAft>
                <a:spcPts val="600"/>
              </a:spcAft>
              <a:buFont typeface="Wingdings"/>
              <a:buChar char="Ø"/>
            </a:pPr>
            <a:endParaRPr lang="en-US" sz="2400">
              <a:solidFill>
                <a:schemeClr val="bg1"/>
              </a:solidFill>
              <a:latin typeface="helvetica"/>
              <a:ea typeface="+mn-lt"/>
              <a:cs typeface="Helvetica"/>
            </a:endParaRPr>
          </a:p>
          <a:p>
            <a:pPr marL="1257300" lvl="1" indent="-457200">
              <a:lnSpc>
                <a:spcPct val="90000"/>
              </a:lnSpc>
              <a:spcAft>
                <a:spcPts val="600"/>
              </a:spcAft>
              <a:buFont typeface="Wingdings"/>
              <a:buChar char="Ø"/>
            </a:pPr>
            <a:r>
              <a:rPr lang="en-US" sz="2400">
                <a:solidFill>
                  <a:schemeClr val="bg1"/>
                </a:solidFill>
                <a:latin typeface="helvetica"/>
                <a:ea typeface="+mn-lt"/>
                <a:cs typeface="+mn-lt"/>
              </a:rPr>
              <a:t>Expo Business Forums</a:t>
            </a:r>
            <a:endParaRPr lang="en-US" sz="2400" dirty="0">
              <a:solidFill>
                <a:schemeClr val="bg1"/>
              </a:solidFill>
              <a:latin typeface="helvetica"/>
              <a:cs typeface="Calibri"/>
            </a:endParaRPr>
          </a:p>
          <a:p>
            <a:pPr marL="1257300" lvl="1" indent="-457200">
              <a:lnSpc>
                <a:spcPct val="90000"/>
              </a:lnSpc>
              <a:spcAft>
                <a:spcPts val="600"/>
              </a:spcAft>
              <a:buFont typeface="Wingdings"/>
              <a:buChar char="Ø"/>
            </a:pPr>
            <a:endParaRPr lang="en-US" sz="2400" dirty="0">
              <a:solidFill>
                <a:schemeClr val="bg1"/>
              </a:solidFill>
              <a:latin typeface="helvetica"/>
              <a:cs typeface="Calibri"/>
            </a:endParaRPr>
          </a:p>
          <a:p>
            <a:pPr marL="1257300" lvl="1" indent="-457200">
              <a:lnSpc>
                <a:spcPct val="90000"/>
              </a:lnSpc>
              <a:spcAft>
                <a:spcPts val="600"/>
              </a:spcAft>
              <a:buFont typeface="Wingdings"/>
              <a:buChar char="Ø"/>
            </a:pPr>
            <a:r>
              <a:rPr lang="en-US" sz="2400">
                <a:solidFill>
                  <a:schemeClr val="bg1"/>
                </a:solidFill>
                <a:latin typeface="helvetica"/>
                <a:ea typeface="+mn-lt"/>
                <a:cs typeface="+mn-lt"/>
              </a:rPr>
              <a:t>USA Pavilion</a:t>
            </a:r>
          </a:p>
          <a:p>
            <a:pPr marL="800100" lvl="1">
              <a:lnSpc>
                <a:spcPct val="90000"/>
              </a:lnSpc>
              <a:spcAft>
                <a:spcPts val="600"/>
              </a:spcAft>
            </a:pPr>
            <a:endParaRPr lang="en-US" sz="2400" dirty="0">
              <a:solidFill>
                <a:schemeClr val="bg1"/>
              </a:solidFill>
              <a:latin typeface="helvetica"/>
              <a:ea typeface="+mn-lt"/>
              <a:cs typeface="+mn-lt"/>
            </a:endParaRPr>
          </a:p>
          <a:p>
            <a:pPr marL="1257300" lvl="1" indent="-457200">
              <a:lnSpc>
                <a:spcPct val="90000"/>
              </a:lnSpc>
              <a:spcAft>
                <a:spcPts val="600"/>
              </a:spcAft>
              <a:buFont typeface="Wingdings"/>
              <a:buChar char="Ø"/>
            </a:pPr>
            <a:r>
              <a:rPr lang="en-US" sz="2400">
                <a:solidFill>
                  <a:schemeClr val="bg1"/>
                </a:solidFill>
                <a:latin typeface="helvetica"/>
                <a:ea typeface="+mn-lt"/>
                <a:cs typeface="+mn-lt"/>
              </a:rPr>
              <a:t>City/State Days – Trade Delegations</a:t>
            </a:r>
            <a:endParaRPr lang="en-US" sz="2400">
              <a:ea typeface="+mn-lt"/>
              <a:cs typeface="+mn-lt"/>
            </a:endParaRPr>
          </a:p>
        </p:txBody>
      </p:sp>
      <p:sp>
        <p:nvSpPr>
          <p:cNvPr id="19" name="Rectangle 18">
            <a:extLst>
              <a:ext uri="{FF2B5EF4-FFF2-40B4-BE49-F238E27FC236}">
                <a16:creationId xmlns:a16="http://schemas.microsoft.com/office/drawing/2014/main" id="{DF1675DB-7B87-F94E-953A-9BAB52B3363C}"/>
              </a:ext>
            </a:extLst>
          </p:cNvPr>
          <p:cNvSpPr/>
          <p:nvPr/>
        </p:nvSpPr>
        <p:spPr>
          <a:xfrm>
            <a:off x="2234932" y="702047"/>
            <a:ext cx="9282154" cy="592022"/>
          </a:xfrm>
          <a:prstGeom prst="rect">
            <a:avLst/>
          </a:prstGeom>
        </p:spPr>
        <p:txBody>
          <a:bodyPr wrap="square" lIns="91440" tIns="45720" rIns="91440" bIns="45720" anchor="t">
            <a:spAutoFit/>
          </a:bodyPr>
          <a:lstStyle/>
          <a:p>
            <a:pPr defTabSz="424543">
              <a:lnSpc>
                <a:spcPct val="110000"/>
              </a:lnSpc>
              <a:defRPr sz="5000" spc="0">
                <a:solidFill>
                  <a:srgbClr val="7A848C"/>
                </a:solidFill>
                <a:latin typeface="Helvetica"/>
                <a:ea typeface="Helvetica"/>
                <a:cs typeface="Helvetica"/>
                <a:sym typeface="Helvetica"/>
              </a:defRPr>
            </a:pPr>
            <a:r>
              <a:rPr lang="en-US" sz="3200" b="1">
                <a:solidFill>
                  <a:schemeClr val="bg1"/>
                </a:solidFill>
                <a:latin typeface="Helvetica"/>
                <a:sym typeface="Helvetica"/>
              </a:rPr>
              <a:t>Agenda</a:t>
            </a:r>
            <a:endParaRPr lang="en-AU" sz="3200" b="1">
              <a:solidFill>
                <a:schemeClr val="bg1"/>
              </a:solidFill>
              <a:latin typeface="Helvetica"/>
              <a:sym typeface="Helvetica"/>
            </a:endParaRPr>
          </a:p>
        </p:txBody>
      </p:sp>
    </p:spTree>
    <p:extLst>
      <p:ext uri="{BB962C8B-B14F-4D97-AF65-F5344CB8AC3E}">
        <p14:creationId xmlns:p14="http://schemas.microsoft.com/office/powerpoint/2010/main" val="965365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a:extLst>
              <a:ext uri="{FF2B5EF4-FFF2-40B4-BE49-F238E27FC236}">
                <a16:creationId xmlns:a16="http://schemas.microsoft.com/office/drawing/2014/main" id="{F2042D6A-6069-1E4F-824D-275478126D78}"/>
              </a:ext>
            </a:extLst>
          </p:cNvPr>
          <p:cNvSpPr/>
          <p:nvPr/>
        </p:nvSpPr>
        <p:spPr>
          <a:xfrm>
            <a:off x="719358" y="883288"/>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26" name="Rectangle 25">
            <a:extLst>
              <a:ext uri="{FF2B5EF4-FFF2-40B4-BE49-F238E27FC236}">
                <a16:creationId xmlns:a16="http://schemas.microsoft.com/office/drawing/2014/main" id="{74E72841-7924-B740-8FD7-482F184B52E2}"/>
              </a:ext>
            </a:extLst>
          </p:cNvPr>
          <p:cNvSpPr/>
          <p:nvPr/>
        </p:nvSpPr>
        <p:spPr>
          <a:xfrm>
            <a:off x="322058" y="244847"/>
            <a:ext cx="9697918" cy="611771"/>
          </a:xfrm>
          <a:prstGeom prst="rect">
            <a:avLst/>
          </a:prstGeom>
        </p:spPr>
        <p:txBody>
          <a:bodyPr wrap="square">
            <a:spAutoFit/>
          </a:bodyPr>
          <a:lstStyle/>
          <a:p>
            <a:pPr defTabSz="424543">
              <a:lnSpc>
                <a:spcPct val="110000"/>
              </a:lnSpc>
              <a:defRPr sz="5000" spc="0">
                <a:solidFill>
                  <a:srgbClr val="7A848C"/>
                </a:solidFill>
                <a:latin typeface="Helvetica"/>
                <a:ea typeface="Helvetica"/>
                <a:cs typeface="Helvetica"/>
                <a:sym typeface="Helvetica"/>
              </a:defRPr>
            </a:pPr>
            <a:r>
              <a:rPr lang="en-AU" sz="3200" b="1">
                <a:solidFill>
                  <a:schemeClr val="accent1">
                    <a:lumMod val="50000"/>
                  </a:schemeClr>
                </a:solidFill>
              </a:rPr>
              <a:t>PAVILION FUNCTION SPACES</a:t>
            </a:r>
          </a:p>
        </p:txBody>
      </p:sp>
      <p:pic>
        <p:nvPicPr>
          <p:cNvPr id="9" name="Picture 8" descr="Diagram&#10;&#10;Description automatically generated">
            <a:extLst>
              <a:ext uri="{FF2B5EF4-FFF2-40B4-BE49-F238E27FC236}">
                <a16:creationId xmlns:a16="http://schemas.microsoft.com/office/drawing/2014/main" id="{12994148-C654-C44C-A027-A38FDA59F4A1}"/>
              </a:ext>
            </a:extLst>
          </p:cNvPr>
          <p:cNvPicPr>
            <a:picLocks noChangeAspect="1"/>
          </p:cNvPicPr>
          <p:nvPr/>
        </p:nvPicPr>
        <p:blipFill>
          <a:blip r:embed="rId5"/>
          <a:stretch>
            <a:fillRect/>
          </a:stretch>
        </p:blipFill>
        <p:spPr>
          <a:xfrm>
            <a:off x="140771" y="1313040"/>
            <a:ext cx="7246563" cy="4788479"/>
          </a:xfrm>
          <a:prstGeom prst="rect">
            <a:avLst/>
          </a:prstGeom>
        </p:spPr>
      </p:pic>
      <p:sp>
        <p:nvSpPr>
          <p:cNvPr id="3" name="Rectangle 2">
            <a:extLst>
              <a:ext uri="{FF2B5EF4-FFF2-40B4-BE49-F238E27FC236}">
                <a16:creationId xmlns:a16="http://schemas.microsoft.com/office/drawing/2014/main" id="{AE81572D-A373-7942-8E0F-D9B6158FA19A}"/>
              </a:ext>
            </a:extLst>
          </p:cNvPr>
          <p:cNvSpPr/>
          <p:nvPr/>
        </p:nvSpPr>
        <p:spPr>
          <a:xfrm>
            <a:off x="8212561" y="2563484"/>
            <a:ext cx="157070" cy="611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03A6347-C88D-3645-BB02-C80E40FA481D}"/>
              </a:ext>
            </a:extLst>
          </p:cNvPr>
          <p:cNvPicPr>
            <a:picLocks noChangeAspect="1"/>
          </p:cNvPicPr>
          <p:nvPr/>
        </p:nvPicPr>
        <p:blipFill>
          <a:blip r:embed="rId6"/>
          <a:stretch>
            <a:fillRect/>
          </a:stretch>
        </p:blipFill>
        <p:spPr>
          <a:xfrm>
            <a:off x="7387334" y="2604592"/>
            <a:ext cx="1409733" cy="611771"/>
          </a:xfrm>
          <a:prstGeom prst="rect">
            <a:avLst/>
          </a:prstGeom>
        </p:spPr>
      </p:pic>
      <p:sp>
        <p:nvSpPr>
          <p:cNvPr id="13" name="Rectangle 12">
            <a:extLst>
              <a:ext uri="{FF2B5EF4-FFF2-40B4-BE49-F238E27FC236}">
                <a16:creationId xmlns:a16="http://schemas.microsoft.com/office/drawing/2014/main" id="{384FDE87-4605-7F45-9AEB-7CF6DFAD0B6B}"/>
              </a:ext>
            </a:extLst>
          </p:cNvPr>
          <p:cNvSpPr/>
          <p:nvPr/>
        </p:nvSpPr>
        <p:spPr>
          <a:xfrm>
            <a:off x="189571" y="1215483"/>
            <a:ext cx="2018370" cy="501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75E5D5-CF48-934E-9983-CA06AFC85548}"/>
              </a:ext>
            </a:extLst>
          </p:cNvPr>
          <p:cNvSpPr txBox="1"/>
          <p:nvPr/>
        </p:nvSpPr>
        <p:spPr>
          <a:xfrm>
            <a:off x="7414685" y="2293565"/>
            <a:ext cx="1409734" cy="246221"/>
          </a:xfrm>
          <a:prstGeom prst="rect">
            <a:avLst/>
          </a:prstGeom>
          <a:solidFill>
            <a:schemeClr val="accent4">
              <a:lumMod val="20000"/>
              <a:lumOff val="80000"/>
            </a:schemeClr>
          </a:solidFill>
        </p:spPr>
        <p:txBody>
          <a:bodyPr wrap="square" rtlCol="0">
            <a:spAutoFit/>
          </a:bodyPr>
          <a:lstStyle/>
          <a:p>
            <a:pPr algn="ctr"/>
            <a:r>
              <a:rPr lang="en-US" sz="1000"/>
              <a:t>Conference Room</a:t>
            </a:r>
          </a:p>
        </p:txBody>
      </p:sp>
    </p:spTree>
    <p:extLst>
      <p:ext uri="{BB962C8B-B14F-4D97-AF65-F5344CB8AC3E}">
        <p14:creationId xmlns:p14="http://schemas.microsoft.com/office/powerpoint/2010/main" val="16768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33" y="89764"/>
            <a:ext cx="12059767" cy="6768236"/>
          </a:xfrm>
          <a:prstGeom prst="rect">
            <a:avLst/>
          </a:prstGeom>
        </p:spPr>
      </p:pic>
    </p:spTree>
    <p:extLst>
      <p:ext uri="{BB962C8B-B14F-4D97-AF65-F5344CB8AC3E}">
        <p14:creationId xmlns:p14="http://schemas.microsoft.com/office/powerpoint/2010/main" val="339321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2BE9ED2-3E57-4928-9532-5B0CC9259A4D}"/>
              </a:ext>
            </a:extLst>
          </p:cNvPr>
          <p:cNvPicPr>
            <a:picLocks noChangeAspect="1"/>
          </p:cNvPicPr>
          <p:nvPr/>
        </p:nvPicPr>
        <p:blipFill rotWithShape="1">
          <a:blip r:embed="rId3"/>
          <a:srcRect t="4524" r="1" b="6817"/>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22275-5A9F-4401-A725-B735FFDE9A0E}"/>
              </a:ext>
            </a:extLst>
          </p:cNvPr>
          <p:cNvSpPr>
            <a:spLocks noGrp="1"/>
          </p:cNvSpPr>
          <p:nvPr>
            <p:ph type="title"/>
          </p:nvPr>
        </p:nvSpPr>
        <p:spPr>
          <a:xfrm>
            <a:off x="1166649" y="721805"/>
            <a:ext cx="3874686" cy="2147520"/>
          </a:xfrm>
        </p:spPr>
        <p:txBody>
          <a:bodyPr>
            <a:normAutofit fontScale="90000"/>
          </a:bodyPr>
          <a:lstStyle/>
          <a:p>
            <a:pPr algn="ctr"/>
            <a:r>
              <a:rPr lang="en-US" dirty="0">
                <a:solidFill>
                  <a:schemeClr val="bg1"/>
                </a:solidFill>
              </a:rPr>
              <a:t>Gulfood Show Dubai</a:t>
            </a:r>
            <a:br>
              <a:rPr lang="en-US" dirty="0">
                <a:solidFill>
                  <a:schemeClr val="bg1"/>
                </a:solidFill>
              </a:rPr>
            </a:br>
            <a:r>
              <a:rPr lang="en-US" dirty="0">
                <a:solidFill>
                  <a:schemeClr val="bg1"/>
                </a:solidFill>
              </a:rPr>
              <a:t>February 12-17, 2022</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D3C3216-569B-409C-9E03-781950BDC66B}"/>
              </a:ext>
            </a:extLst>
          </p:cNvPr>
          <p:cNvSpPr>
            <a:spLocks noGrp="1"/>
          </p:cNvSpPr>
          <p:nvPr>
            <p:ph idx="1"/>
          </p:nvPr>
        </p:nvSpPr>
        <p:spPr>
          <a:xfrm>
            <a:off x="1166649" y="3379979"/>
            <a:ext cx="3874685" cy="3186359"/>
          </a:xfrm>
        </p:spPr>
        <p:txBody>
          <a:bodyPr anchor="ctr">
            <a:normAutofit/>
          </a:bodyPr>
          <a:lstStyle/>
          <a:p>
            <a:pPr marL="0" indent="0" algn="ctr">
              <a:buNone/>
            </a:pPr>
            <a:endParaRPr lang="en-US" sz="1800" dirty="0">
              <a:solidFill>
                <a:schemeClr val="bg1"/>
              </a:solidFill>
            </a:endParaRPr>
          </a:p>
          <a:p>
            <a:pPr marL="0" indent="0" algn="ctr">
              <a:buNone/>
            </a:pPr>
            <a:endParaRPr lang="en-US" sz="1800" dirty="0">
              <a:solidFill>
                <a:schemeClr val="bg1"/>
              </a:solidFill>
            </a:endParaRPr>
          </a:p>
          <a:p>
            <a:pPr marL="0" indent="0" algn="ctr">
              <a:buNone/>
            </a:pPr>
            <a:endParaRPr lang="en-US" sz="1800" dirty="0">
              <a:solidFill>
                <a:schemeClr val="bg1"/>
              </a:solidFill>
            </a:endParaRPr>
          </a:p>
          <a:p>
            <a:pPr marL="0" indent="0" algn="ctr">
              <a:buNone/>
            </a:pPr>
            <a:endParaRPr lang="en-US" sz="1800" dirty="0">
              <a:solidFill>
                <a:schemeClr val="bg1"/>
              </a:solidFill>
            </a:endParaRPr>
          </a:p>
          <a:p>
            <a:pPr marL="0" indent="0" algn="ctr">
              <a:buNone/>
            </a:pPr>
            <a:r>
              <a:rPr lang="en-US" sz="1800" dirty="0">
                <a:solidFill>
                  <a:schemeClr val="bg1"/>
                </a:solidFill>
                <a:hlinkClick r:id="rId4"/>
              </a:rPr>
              <a:t>https://www.gulfood.com/why-exhibit</a:t>
            </a:r>
            <a:r>
              <a:rPr lang="en-US" sz="1800" dirty="0">
                <a:solidFill>
                  <a:schemeClr val="bg1"/>
                </a:solidFill>
              </a:rPr>
              <a:t> </a:t>
            </a:r>
          </a:p>
          <a:p>
            <a:pPr marL="0" indent="0" algn="ctr">
              <a:buNone/>
            </a:pPr>
            <a:endParaRPr lang="en-US" sz="1800" dirty="0">
              <a:solidFill>
                <a:schemeClr val="bg1"/>
              </a:solidFill>
            </a:endParaRPr>
          </a:p>
          <a:p>
            <a:pPr marL="0" indent="0" algn="ctr">
              <a:buNone/>
            </a:pPr>
            <a:r>
              <a:rPr lang="en-US" sz="1800" dirty="0">
                <a:solidFill>
                  <a:schemeClr val="bg1"/>
                </a:solidFill>
              </a:rPr>
              <a:t>Photo courtesy of</a:t>
            </a:r>
          </a:p>
          <a:p>
            <a:pPr marL="0" indent="0" algn="ctr">
              <a:buNone/>
            </a:pPr>
            <a:r>
              <a:rPr lang="en-US" sz="1800" dirty="0">
                <a:solidFill>
                  <a:schemeClr val="bg1"/>
                </a:solidFill>
              </a:rPr>
              <a:t> Greater Omaha Packing </a:t>
            </a:r>
          </a:p>
        </p:txBody>
      </p:sp>
    </p:spTree>
    <p:extLst>
      <p:ext uri="{BB962C8B-B14F-4D97-AF65-F5344CB8AC3E}">
        <p14:creationId xmlns:p14="http://schemas.microsoft.com/office/powerpoint/2010/main" val="61187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BCBD-7A20-4CBB-B7DC-3F151CCD9DEC}"/>
              </a:ext>
            </a:extLst>
          </p:cNvPr>
          <p:cNvSpPr>
            <a:spLocks noGrp="1"/>
          </p:cNvSpPr>
          <p:nvPr>
            <p:ph type="title"/>
          </p:nvPr>
        </p:nvSpPr>
        <p:spPr/>
        <p:txBody>
          <a:bodyPr/>
          <a:lstStyle/>
          <a:p>
            <a:r>
              <a:rPr lang="en-US" dirty="0"/>
              <a:t>Links to Understanding the World Expo </a:t>
            </a:r>
          </a:p>
        </p:txBody>
      </p:sp>
      <p:sp>
        <p:nvSpPr>
          <p:cNvPr id="3" name="Content Placeholder 2">
            <a:extLst>
              <a:ext uri="{FF2B5EF4-FFF2-40B4-BE49-F238E27FC236}">
                <a16:creationId xmlns:a16="http://schemas.microsoft.com/office/drawing/2014/main" id="{28FB4C4A-08BE-4802-A253-61731714BF39}"/>
              </a:ext>
            </a:extLst>
          </p:cNvPr>
          <p:cNvSpPr>
            <a:spLocks noGrp="1"/>
          </p:cNvSpPr>
          <p:nvPr>
            <p:ph idx="1"/>
          </p:nvPr>
        </p:nvSpPr>
        <p:spPr/>
        <p:txBody>
          <a:bodyPr>
            <a:normAutofit fontScale="92500" lnSpcReduction="20000"/>
          </a:bodyPr>
          <a:lstStyle/>
          <a:p>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buNone/>
            </a:pPr>
            <a:r>
              <a:rPr lang="en-US" dirty="0">
                <a:solidFill>
                  <a:srgbClr val="011A4D"/>
                </a:solidFill>
                <a:hlinkClick r:id="rId2">
                  <a:extLst>
                    <a:ext uri="{A12FA001-AC4F-418D-AE19-62706E023703}">
                      <ahyp:hlinkClr xmlns:ahyp="http://schemas.microsoft.com/office/drawing/2018/hyperlinkcolor" val="tx"/>
                    </a:ext>
                  </a:extLst>
                </a:hlinkClick>
              </a:rPr>
              <a:t>What to expect at the World Expo 2020 Dubai</a:t>
            </a:r>
          </a:p>
          <a:p>
            <a:r>
              <a:rPr lang="en-US" dirty="0">
                <a:solidFill>
                  <a:srgbClr val="0563C1"/>
                </a:solidFill>
                <a:hlinkClick r:id="rId2">
                  <a:extLst>
                    <a:ext uri="{A12FA001-AC4F-418D-AE19-62706E023703}">
                      <ahyp:hlinkClr xmlns:ahyp="http://schemas.microsoft.com/office/drawing/2018/hyperlinkcolor" val="tx"/>
                    </a:ext>
                  </a:extLst>
                </a:hlinkClick>
              </a:rPr>
              <a:t>https://www.expo2020dubai.com/en/experiences</a:t>
            </a:r>
            <a:endParaRPr lang="en-US" dirty="0"/>
          </a:p>
          <a:p>
            <a:pPr marL="0" indent="0">
              <a:buNone/>
            </a:pPr>
            <a:endParaRPr lang="en-US" dirty="0"/>
          </a:p>
          <a:p>
            <a:pPr marL="0" indent="0">
              <a:buNone/>
            </a:pPr>
            <a:r>
              <a:rPr lang="en-US" dirty="0"/>
              <a:t>Planning your visit to UAE</a:t>
            </a:r>
          </a:p>
          <a:p>
            <a:r>
              <a:rPr lang="en-US" u="sng" dirty="0">
                <a:hlinkClick r:id="rId3"/>
              </a:rPr>
              <a:t>https://www.expo2020dubai.com/en/plan-your-visit/visiting-uae</a:t>
            </a:r>
            <a:endParaRPr lang="en-US" u="sng" dirty="0"/>
          </a:p>
          <a:p>
            <a:endParaRPr lang="en-US" u="sng" dirty="0"/>
          </a:p>
          <a:p>
            <a:pPr marL="0" indent="0">
              <a:buNone/>
            </a:pPr>
            <a:r>
              <a:rPr lang="en-US" dirty="0"/>
              <a:t>FAQ</a:t>
            </a:r>
          </a:p>
          <a:p>
            <a:pPr marL="0" indent="0">
              <a:buNone/>
            </a:pPr>
            <a:r>
              <a:rPr lang="en-US" dirty="0"/>
              <a:t> </a:t>
            </a:r>
            <a:r>
              <a:rPr lang="en-US" u="sng" dirty="0">
                <a:hlinkClick r:id="rId4"/>
              </a:rPr>
              <a:t>https://www.expo2020dubai.com/-/media/expo2020/pavilions/_content/pdf/expo2020-pavilionspremiere-faq-v3.pdf</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2846802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A4D"/>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6E29F35-AE9B-455C-8CA8-4FFEEDE47E0B}"/>
              </a:ext>
            </a:extLst>
          </p:cNvPr>
          <p:cNvSpPr txBox="1">
            <a:spLocks/>
          </p:cNvSpPr>
          <p:nvPr/>
        </p:nvSpPr>
        <p:spPr>
          <a:xfrm>
            <a:off x="1258529" y="1473507"/>
            <a:ext cx="10515600" cy="43513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Also known as World’s Fairs or World Expo</a:t>
            </a:r>
          </a:p>
          <a:p>
            <a:pPr marL="0" marR="0" lvl="0"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Nation branding events - evolved from trade &amp; technology fairs</a:t>
            </a:r>
          </a:p>
          <a:p>
            <a:pPr marL="0" marR="0" lvl="0"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Bureau of International Expositions (BIE) is the intergovernmental organization that regulates Expos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Two Types</a:t>
            </a:r>
          </a:p>
          <a:p>
            <a:pPr marL="457200" marR="0" lvl="1"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World Expos: every 5 years (“0s and 5s”)</a:t>
            </a:r>
          </a:p>
          <a:p>
            <a:pPr marL="914400" marR="0" lvl="2"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6 months long, self-build pavilions</a:t>
            </a:r>
          </a:p>
          <a:p>
            <a:pPr marL="914400" marR="0" lvl="2"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Platforms aimed at finding solutions to universal challenges of our time</a:t>
            </a:r>
          </a:p>
          <a:p>
            <a:pPr marL="457200" marR="0" lvl="1"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Specialized Expos, may occur in between World Expos</a:t>
            </a:r>
          </a:p>
          <a:p>
            <a:pPr marL="914400" marR="0" lvl="2"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3 months long, building provided by organizers</a:t>
            </a:r>
          </a:p>
          <a:p>
            <a:pPr marL="914400" marR="0" lvl="2" indent="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Events dedicated to finding solutions to precise challenges of humanity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aramond"/>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garamond"/>
              <a:ea typeface="+mn-ea"/>
              <a:cs typeface="Calibri"/>
            </a:endParaRPr>
          </a:p>
        </p:txBody>
      </p:sp>
      <p:sp>
        <p:nvSpPr>
          <p:cNvPr id="3" name="Title 1">
            <a:extLst>
              <a:ext uri="{FF2B5EF4-FFF2-40B4-BE49-F238E27FC236}">
                <a16:creationId xmlns:a16="http://schemas.microsoft.com/office/drawing/2014/main" id="{2529A448-0748-42A7-8D63-3839F0DED5EF}"/>
              </a:ext>
            </a:extLst>
          </p:cNvPr>
          <p:cNvSpPr txBox="1">
            <a:spLocks/>
          </p:cNvSpPr>
          <p:nvPr/>
        </p:nvSpPr>
        <p:spPr>
          <a:xfrm>
            <a:off x="838200" y="365125"/>
            <a:ext cx="10515600" cy="13255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What is an International Exposition?</a:t>
            </a:r>
          </a:p>
        </p:txBody>
      </p:sp>
      <p:pic>
        <p:nvPicPr>
          <p:cNvPr id="4" name="Picture 4">
            <a:extLst>
              <a:ext uri="{FF2B5EF4-FFF2-40B4-BE49-F238E27FC236}">
                <a16:creationId xmlns:a16="http://schemas.microsoft.com/office/drawing/2014/main" id="{0640AB92-0356-470D-B00D-83E43DB54A3B}"/>
              </a:ext>
            </a:extLst>
          </p:cNvPr>
          <p:cNvPicPr>
            <a:picLocks noChangeAspect="1"/>
          </p:cNvPicPr>
          <p:nvPr/>
        </p:nvPicPr>
        <p:blipFill>
          <a:blip r:embed="rId2"/>
          <a:stretch>
            <a:fillRect/>
          </a:stretch>
        </p:blipFill>
        <p:spPr>
          <a:xfrm>
            <a:off x="11053763" y="5624513"/>
            <a:ext cx="952500" cy="1228725"/>
          </a:xfrm>
          <a:prstGeom prst="rect">
            <a:avLst/>
          </a:prstGeom>
        </p:spPr>
      </p:pic>
      <p:sp>
        <p:nvSpPr>
          <p:cNvPr id="5" name="Rectangle 4">
            <a:extLst>
              <a:ext uri="{FF2B5EF4-FFF2-40B4-BE49-F238E27FC236}">
                <a16:creationId xmlns:a16="http://schemas.microsoft.com/office/drawing/2014/main" id="{DFB9393A-6855-4B57-A7E3-61E60479741E}"/>
              </a:ext>
            </a:extLst>
          </p:cNvPr>
          <p:cNvSpPr/>
          <p:nvPr/>
        </p:nvSpPr>
        <p:spPr>
          <a:xfrm>
            <a:off x="-1751" y="2627"/>
            <a:ext cx="12191999" cy="684924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6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1A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A2E477-69B5-4ECE-BA6F-2FA5EBC3F927}"/>
              </a:ext>
            </a:extLst>
          </p:cNvPr>
          <p:cNvPicPr>
            <a:picLocks noChangeAspect="1"/>
          </p:cNvPicPr>
          <p:nvPr/>
        </p:nvPicPr>
        <p:blipFill rotWithShape="1">
          <a:blip r:embed="rId2"/>
          <a:srcRect t="58" r="5" b="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4" name="Content Placeholder 2">
            <a:extLst>
              <a:ext uri="{FF2B5EF4-FFF2-40B4-BE49-F238E27FC236}">
                <a16:creationId xmlns:a16="http://schemas.microsoft.com/office/drawing/2014/main" id="{9D861F83-E9F5-4CB9-A60C-A685E92B5892}"/>
              </a:ext>
            </a:extLst>
          </p:cNvPr>
          <p:cNvSpPr>
            <a:spLocks noGrp="1"/>
          </p:cNvSpPr>
          <p:nvPr/>
        </p:nvSpPr>
        <p:spPr>
          <a:xfrm>
            <a:off x="288407" y="2407172"/>
            <a:ext cx="4625369" cy="3859243"/>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Dead</a:t>
            </a:r>
            <a:endPar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Trade Shows</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Series of giant tents</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 circus </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 carnival or state fair</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Only a few countries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5" name="Rectangle 4">
            <a:extLst>
              <a:ext uri="{FF2B5EF4-FFF2-40B4-BE49-F238E27FC236}">
                <a16:creationId xmlns:a16="http://schemas.microsoft.com/office/drawing/2014/main" id="{F4080B3B-82FE-41D2-8367-26E1FE0F6417}"/>
              </a:ext>
            </a:extLst>
          </p:cNvPr>
          <p:cNvSpPr/>
          <p:nvPr/>
        </p:nvSpPr>
        <p:spPr>
          <a:xfrm>
            <a:off x="286497" y="1868961"/>
            <a:ext cx="2409860" cy="650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85A3E9D-448A-4AEB-A92C-74B5FD389019}"/>
              </a:ext>
            </a:extLst>
          </p:cNvPr>
          <p:cNvSpPr>
            <a:spLocks noGrp="1"/>
          </p:cNvSpPr>
          <p:nvPr/>
        </p:nvSpPr>
        <p:spPr>
          <a:xfrm>
            <a:off x="-237377" y="930465"/>
            <a:ext cx="5097098" cy="94236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World’s Fairs are Not…</a:t>
            </a:r>
          </a:p>
        </p:txBody>
      </p:sp>
      <p:sp>
        <p:nvSpPr>
          <p:cNvPr id="2" name="Rectangle 1">
            <a:extLst>
              <a:ext uri="{FF2B5EF4-FFF2-40B4-BE49-F238E27FC236}">
                <a16:creationId xmlns:a16="http://schemas.microsoft.com/office/drawing/2014/main" id="{FF036EB0-768B-41AB-B7F6-956FD7F0702E}"/>
              </a:ext>
            </a:extLst>
          </p:cNvPr>
          <p:cNvSpPr/>
          <p:nvPr/>
        </p:nvSpPr>
        <p:spPr>
          <a:xfrm>
            <a:off x="-1751" y="2627"/>
            <a:ext cx="12191999" cy="684924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50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A4D"/>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DC537F-28D1-451E-BB70-9304938BFB5E}"/>
              </a:ext>
            </a:extLst>
          </p:cNvPr>
          <p:cNvPicPr>
            <a:picLocks noChangeAspect="1"/>
          </p:cNvPicPr>
          <p:nvPr/>
        </p:nvPicPr>
        <p:blipFill>
          <a:blip r:embed="rId2"/>
          <a:stretch>
            <a:fillRect/>
          </a:stretch>
        </p:blipFill>
        <p:spPr>
          <a:xfrm>
            <a:off x="371475" y="186498"/>
            <a:ext cx="5019675" cy="3417953"/>
          </a:xfrm>
          <a:prstGeom prst="rect">
            <a:avLst/>
          </a:prstGeom>
        </p:spPr>
      </p:pic>
      <p:pic>
        <p:nvPicPr>
          <p:cNvPr id="3" name="Picture 3">
            <a:extLst>
              <a:ext uri="{FF2B5EF4-FFF2-40B4-BE49-F238E27FC236}">
                <a16:creationId xmlns:a16="http://schemas.microsoft.com/office/drawing/2014/main" id="{D45586DC-D3CE-4973-9F86-D2282B9F99FC}"/>
              </a:ext>
            </a:extLst>
          </p:cNvPr>
          <p:cNvPicPr>
            <a:picLocks noChangeAspect="1"/>
          </p:cNvPicPr>
          <p:nvPr/>
        </p:nvPicPr>
        <p:blipFill>
          <a:blip r:embed="rId3"/>
          <a:stretch>
            <a:fillRect/>
          </a:stretch>
        </p:blipFill>
        <p:spPr>
          <a:xfrm>
            <a:off x="5648325" y="139700"/>
            <a:ext cx="6324600" cy="3511550"/>
          </a:xfrm>
          <a:prstGeom prst="rect">
            <a:avLst/>
          </a:prstGeom>
        </p:spPr>
      </p:pic>
      <p:pic>
        <p:nvPicPr>
          <p:cNvPr id="4" name="Picture 4">
            <a:extLst>
              <a:ext uri="{FF2B5EF4-FFF2-40B4-BE49-F238E27FC236}">
                <a16:creationId xmlns:a16="http://schemas.microsoft.com/office/drawing/2014/main" id="{EBAE1FA6-049F-42E8-9DD6-E2BA1540BDB0}"/>
              </a:ext>
            </a:extLst>
          </p:cNvPr>
          <p:cNvPicPr>
            <a:picLocks noChangeAspect="1"/>
          </p:cNvPicPr>
          <p:nvPr/>
        </p:nvPicPr>
        <p:blipFill>
          <a:blip r:embed="rId4"/>
          <a:stretch>
            <a:fillRect/>
          </a:stretch>
        </p:blipFill>
        <p:spPr>
          <a:xfrm>
            <a:off x="285750" y="3797959"/>
            <a:ext cx="3352800" cy="2843482"/>
          </a:xfrm>
          <a:prstGeom prst="rect">
            <a:avLst/>
          </a:prstGeom>
        </p:spPr>
      </p:pic>
      <p:pic>
        <p:nvPicPr>
          <p:cNvPr id="5" name="Picture 5">
            <a:extLst>
              <a:ext uri="{FF2B5EF4-FFF2-40B4-BE49-F238E27FC236}">
                <a16:creationId xmlns:a16="http://schemas.microsoft.com/office/drawing/2014/main" id="{4879EE52-E19E-4825-A2B0-62DE0F853F77}"/>
              </a:ext>
            </a:extLst>
          </p:cNvPr>
          <p:cNvPicPr>
            <a:picLocks noChangeAspect="1"/>
          </p:cNvPicPr>
          <p:nvPr/>
        </p:nvPicPr>
        <p:blipFill>
          <a:blip r:embed="rId5"/>
          <a:stretch>
            <a:fillRect/>
          </a:stretch>
        </p:blipFill>
        <p:spPr>
          <a:xfrm>
            <a:off x="5705475" y="3905659"/>
            <a:ext cx="6400800" cy="2732857"/>
          </a:xfrm>
          <a:prstGeom prst="rect">
            <a:avLst/>
          </a:prstGeom>
        </p:spPr>
      </p:pic>
      <p:pic>
        <p:nvPicPr>
          <p:cNvPr id="6" name="Picture 6">
            <a:extLst>
              <a:ext uri="{FF2B5EF4-FFF2-40B4-BE49-F238E27FC236}">
                <a16:creationId xmlns:a16="http://schemas.microsoft.com/office/drawing/2014/main" id="{64254811-CDF8-4AAB-8E26-D63AD12A5B67}"/>
              </a:ext>
            </a:extLst>
          </p:cNvPr>
          <p:cNvPicPr>
            <a:picLocks noChangeAspect="1"/>
          </p:cNvPicPr>
          <p:nvPr/>
        </p:nvPicPr>
        <p:blipFill>
          <a:blip r:embed="rId6"/>
          <a:stretch>
            <a:fillRect/>
          </a:stretch>
        </p:blipFill>
        <p:spPr>
          <a:xfrm>
            <a:off x="3676650" y="3933825"/>
            <a:ext cx="1971675" cy="2828925"/>
          </a:xfrm>
          <a:prstGeom prst="rect">
            <a:avLst/>
          </a:prstGeom>
        </p:spPr>
      </p:pic>
      <p:sp>
        <p:nvSpPr>
          <p:cNvPr id="14" name="Rectangle 13">
            <a:extLst>
              <a:ext uri="{FF2B5EF4-FFF2-40B4-BE49-F238E27FC236}">
                <a16:creationId xmlns:a16="http://schemas.microsoft.com/office/drawing/2014/main" id="{F0ABE68F-0008-4F49-BB00-EAD3CB1E76C5}"/>
              </a:ext>
            </a:extLst>
          </p:cNvPr>
          <p:cNvSpPr/>
          <p:nvPr/>
        </p:nvSpPr>
        <p:spPr>
          <a:xfrm>
            <a:off x="4446355" y="2387892"/>
            <a:ext cx="2144516" cy="1592460"/>
          </a:xfrm>
          <a:prstGeom prst="rect">
            <a:avLst/>
          </a:prstGeom>
          <a:ln>
            <a:solidFill>
              <a:srgbClr val="001746"/>
            </a:solidFill>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Big Pavilions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Inspiring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Large Crowds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Trade Delegations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Arts &amp; Culture</a:t>
            </a:r>
          </a:p>
        </p:txBody>
      </p:sp>
      <p:sp>
        <p:nvSpPr>
          <p:cNvPr id="16" name="Rectangle 15">
            <a:extLst>
              <a:ext uri="{FF2B5EF4-FFF2-40B4-BE49-F238E27FC236}">
                <a16:creationId xmlns:a16="http://schemas.microsoft.com/office/drawing/2014/main" id="{21960DA5-AE03-482A-B2E8-485F68559365}"/>
              </a:ext>
            </a:extLst>
          </p:cNvPr>
          <p:cNvSpPr/>
          <p:nvPr/>
        </p:nvSpPr>
        <p:spPr>
          <a:xfrm>
            <a:off x="0" y="0"/>
            <a:ext cx="12192000" cy="6858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
            <a:extLst>
              <a:ext uri="{FF2B5EF4-FFF2-40B4-BE49-F238E27FC236}">
                <a16:creationId xmlns:a16="http://schemas.microsoft.com/office/drawing/2014/main" id="{A802F0F5-06D4-4E12-A5CE-C172E8A66690}"/>
              </a:ext>
            </a:extLst>
          </p:cNvPr>
          <p:cNvSpPr txBox="1"/>
          <p:nvPr/>
        </p:nvSpPr>
        <p:spPr>
          <a:xfrm>
            <a:off x="367668" y="182397"/>
            <a:ext cx="1342103" cy="368710"/>
          </a:xfrm>
          <a:prstGeom prst="rect">
            <a:avLst/>
          </a:prstGeom>
          <a:solidFill>
            <a:srgbClr val="011A4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Milan 2015</a:t>
            </a:r>
          </a:p>
        </p:txBody>
      </p:sp>
      <p:sp>
        <p:nvSpPr>
          <p:cNvPr id="18" name="TextBox 1">
            <a:extLst>
              <a:ext uri="{FF2B5EF4-FFF2-40B4-BE49-F238E27FC236}">
                <a16:creationId xmlns:a16="http://schemas.microsoft.com/office/drawing/2014/main" id="{5ADABB70-2745-40C6-8203-062FCB55A0CC}"/>
              </a:ext>
            </a:extLst>
          </p:cNvPr>
          <p:cNvSpPr txBox="1"/>
          <p:nvPr/>
        </p:nvSpPr>
        <p:spPr>
          <a:xfrm>
            <a:off x="5646076" y="138264"/>
            <a:ext cx="1834662" cy="369332"/>
          </a:xfrm>
          <a:prstGeom prst="rect">
            <a:avLst/>
          </a:prstGeom>
          <a:solidFill>
            <a:srgbClr val="011A4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Shanghai 2010</a:t>
            </a:r>
          </a:p>
        </p:txBody>
      </p:sp>
      <p:sp>
        <p:nvSpPr>
          <p:cNvPr id="19" name="TextBox 1">
            <a:extLst>
              <a:ext uri="{FF2B5EF4-FFF2-40B4-BE49-F238E27FC236}">
                <a16:creationId xmlns:a16="http://schemas.microsoft.com/office/drawing/2014/main" id="{2BB58168-CA73-433C-A435-A84C936FF985}"/>
              </a:ext>
            </a:extLst>
          </p:cNvPr>
          <p:cNvSpPr txBox="1"/>
          <p:nvPr/>
        </p:nvSpPr>
        <p:spPr>
          <a:xfrm>
            <a:off x="281943" y="6272731"/>
            <a:ext cx="1342103" cy="368710"/>
          </a:xfrm>
          <a:prstGeom prst="rect">
            <a:avLst/>
          </a:prstGeom>
          <a:solidFill>
            <a:srgbClr val="011A4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Aichi 2005</a:t>
            </a:r>
          </a:p>
        </p:txBody>
      </p:sp>
      <p:sp>
        <p:nvSpPr>
          <p:cNvPr id="20" name="TextBox 1">
            <a:extLst>
              <a:ext uri="{FF2B5EF4-FFF2-40B4-BE49-F238E27FC236}">
                <a16:creationId xmlns:a16="http://schemas.microsoft.com/office/drawing/2014/main" id="{265D40C8-B77C-4ED0-BA59-165EE29BB95D}"/>
              </a:ext>
            </a:extLst>
          </p:cNvPr>
          <p:cNvSpPr txBox="1"/>
          <p:nvPr/>
        </p:nvSpPr>
        <p:spPr>
          <a:xfrm>
            <a:off x="3676962" y="6272731"/>
            <a:ext cx="1577174" cy="369332"/>
          </a:xfrm>
          <a:prstGeom prst="rect">
            <a:avLst/>
          </a:prstGeom>
          <a:solidFill>
            <a:srgbClr val="011A4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Astana 2017</a:t>
            </a:r>
          </a:p>
        </p:txBody>
      </p:sp>
      <p:sp>
        <p:nvSpPr>
          <p:cNvPr id="21" name="TextBox 1">
            <a:extLst>
              <a:ext uri="{FF2B5EF4-FFF2-40B4-BE49-F238E27FC236}">
                <a16:creationId xmlns:a16="http://schemas.microsoft.com/office/drawing/2014/main" id="{E97D6DA4-0D75-4421-8B6E-2E3C312FF1B1}"/>
              </a:ext>
            </a:extLst>
          </p:cNvPr>
          <p:cNvSpPr txBox="1"/>
          <p:nvPr/>
        </p:nvSpPr>
        <p:spPr>
          <a:xfrm>
            <a:off x="5693701" y="6270620"/>
            <a:ext cx="1577174" cy="369332"/>
          </a:xfrm>
          <a:prstGeom prst="rect">
            <a:avLst/>
          </a:prstGeom>
          <a:solidFill>
            <a:srgbClr val="011A4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Astana 2017</a:t>
            </a:r>
          </a:p>
        </p:txBody>
      </p:sp>
    </p:spTree>
    <p:extLst>
      <p:ext uri="{BB962C8B-B14F-4D97-AF65-F5344CB8AC3E}">
        <p14:creationId xmlns:p14="http://schemas.microsoft.com/office/powerpoint/2010/main" val="149963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A4D"/>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page hero">
            <a:hlinkClick r:id="rId2"/>
            <a:extLst>
              <a:ext uri="{FF2B5EF4-FFF2-40B4-BE49-F238E27FC236}">
                <a16:creationId xmlns:a16="http://schemas.microsoft.com/office/drawing/2014/main" id="{A8A66E48-1636-460A-A46F-02A717AE47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34" r="16163"/>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1" name="Freeform: Shape 1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50FA58E-EAB0-45CD-A32A-8B7F44508913}"/>
              </a:ext>
            </a:extLst>
          </p:cNvPr>
          <p:cNvSpPr txBox="1">
            <a:spLocks/>
          </p:cNvSpPr>
          <p:nvPr/>
        </p:nvSpPr>
        <p:spPr>
          <a:xfrm>
            <a:off x="371094" y="1161288"/>
            <a:ext cx="3438144" cy="1125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The Site: </a:t>
            </a:r>
            <a:endParaRPr kumimoji="0" lang="en-US" sz="4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Expo 2020 Dubai</a:t>
            </a:r>
            <a:endParaRPr kumimoji="0" lang="en-US" sz="4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4"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26898" y="2538002"/>
            <a:ext cx="3438906" cy="3207258"/>
          </a:xfrm>
          <a:prstGeom prst="rect">
            <a:avLst/>
          </a:prstGeom>
        </p:spPr>
        <p:txBody>
          <a:bodyPr vert="horz" lIns="91440" tIns="45720" rIns="91440" bIns="45720" rtlCol="0" anchor="t">
            <a:noAutofit/>
          </a:bodyPr>
          <a:lstStyle/>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The first World's Fair to be held in the Middle East and among the first post-pandemic global mega events</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October 1, 2021 - March 31, 2022</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4 times the size of Disneyland</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192 Country Pavilions, plus Corporate and Themed Pavilions</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200+ restaurants, 60 live shows daily</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16 total venues including outdoor amphitheaters, parks, concert stages, and exhibition halls.</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More foot traffic expected than 2018 Olympics and the 2018 World Cup</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Expo Theme: </a:t>
            </a:r>
            <a:r>
              <a:rPr kumimoji="0" lang="en-US" sz="14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Connecting Minds, Creating the Future </a:t>
            </a:r>
            <a:r>
              <a:rPr kumimoji="0" lang="en-US" sz="14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with a focus on Opportunity, Mobility, Sustainability</a:t>
            </a:r>
          </a:p>
        </p:txBody>
      </p:sp>
    </p:spTree>
    <p:extLst>
      <p:ext uri="{BB962C8B-B14F-4D97-AF65-F5344CB8AC3E}">
        <p14:creationId xmlns:p14="http://schemas.microsoft.com/office/powerpoint/2010/main" val="200848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A8BC9F-058E-43D4-BB4B-5B2758ACBFB5}"/>
              </a:ext>
            </a:extLst>
          </p:cNvPr>
          <p:cNvSpPr txBox="1"/>
          <p:nvPr/>
        </p:nvSpPr>
        <p:spPr>
          <a:xfrm>
            <a:off x="106878" y="280936"/>
            <a:ext cx="12085122"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1746"/>
                </a:solidFill>
                <a:effectLst/>
                <a:uLnTx/>
                <a:uFillTx/>
                <a:latin typeface="Helvetica" panose="020B0604020202020204" pitchFamily="34" charset="0"/>
                <a:cs typeface="Helvetica" panose="020B0604020202020204" pitchFamily="34" charset="0"/>
              </a:rPr>
              <a:t>Expo 2020 Dubai Anticipated Audience </a:t>
            </a:r>
            <a:r>
              <a:rPr kumimoji="0" lang="en-US" sz="3600" b="1" i="1" u="none" strike="noStrike" kern="1200" cap="none" spc="0" normalizeH="0" baseline="0" noProof="0">
                <a:ln>
                  <a:noFill/>
                </a:ln>
                <a:solidFill>
                  <a:srgbClr val="001746"/>
                </a:solidFill>
                <a:effectLst/>
                <a:uLnTx/>
                <a:uFillTx/>
                <a:latin typeface="Helvetica" panose="020B0604020202020204" pitchFamily="34" charset="0"/>
                <a:cs typeface="Helvetica" panose="020B0604020202020204" pitchFamily="34" charset="0"/>
              </a:rPr>
              <a:t>(pre-COVID)</a:t>
            </a:r>
            <a:r>
              <a:rPr kumimoji="0" lang="en-US" sz="3600" b="1" i="1" u="none" strike="noStrike" kern="1200" cap="none" spc="0" normalizeH="0" baseline="30000" noProof="0">
                <a:ln>
                  <a:noFill/>
                </a:ln>
                <a:solidFill>
                  <a:srgbClr val="001746"/>
                </a:solidFill>
                <a:effectLst/>
                <a:uLnTx/>
                <a:uFillTx/>
                <a:latin typeface="Helvetica" panose="020B0604020202020204" pitchFamily="34" charset="0"/>
                <a:cs typeface="Helvetica" panose="020B0604020202020204" pitchFamily="34" charset="0"/>
              </a:rPr>
              <a:t>1</a:t>
            </a:r>
          </a:p>
        </p:txBody>
      </p:sp>
      <p:sp>
        <p:nvSpPr>
          <p:cNvPr id="5" name="Rectangle 4">
            <a:extLst>
              <a:ext uri="{FF2B5EF4-FFF2-40B4-BE49-F238E27FC236}">
                <a16:creationId xmlns:a16="http://schemas.microsoft.com/office/drawing/2014/main" id="{2B005AD2-47A6-4AB8-A604-5C7327A9C2F3}"/>
              </a:ext>
            </a:extLst>
          </p:cNvPr>
          <p:cNvSpPr/>
          <p:nvPr/>
        </p:nvSpPr>
        <p:spPr>
          <a:xfrm>
            <a:off x="0" y="0"/>
            <a:ext cx="12192000" cy="6858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232AA74-1F13-43A4-952D-0D73D9F2D13B}"/>
              </a:ext>
            </a:extLst>
          </p:cNvPr>
          <p:cNvSpPr txBox="1"/>
          <p:nvPr/>
        </p:nvSpPr>
        <p:spPr>
          <a:xfrm>
            <a:off x="889819" y="6352867"/>
            <a:ext cx="36979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srgbClr val="000F2E"/>
                </a:solidFill>
                <a:effectLst/>
                <a:uLnTx/>
                <a:uFillTx/>
                <a:latin typeface="Helvetica" panose="020B0604020202020204" pitchFamily="34" charset="0"/>
                <a:cs typeface="Helvetica" panose="020B0604020202020204" pitchFamily="34" charset="0"/>
              </a:rPr>
              <a:t>1</a:t>
            </a:r>
            <a:r>
              <a:rPr kumimoji="0" lang="en-US" sz="1800" b="0" i="0" u="none" strike="noStrike" kern="1200" cap="none" spc="0" normalizeH="0" baseline="0" noProof="0">
                <a:ln>
                  <a:noFill/>
                </a:ln>
                <a:solidFill>
                  <a:srgbClr val="000F2E"/>
                </a:solidFill>
                <a:effectLst/>
                <a:uLnTx/>
                <a:uFillTx/>
                <a:latin typeface="Helvetica" panose="020B0604020202020204" pitchFamily="34" charset="0"/>
                <a:cs typeface="Helvetica" panose="020B0604020202020204" pitchFamily="34" charset="0"/>
              </a:rPr>
              <a:t>Source: Expo 2020 Dubai LLC</a:t>
            </a:r>
          </a:p>
        </p:txBody>
      </p:sp>
      <p:pic>
        <p:nvPicPr>
          <p:cNvPr id="9" name="Picture 9" descr="Expo Visitation 2_LI.jpg">
            <a:extLst>
              <a:ext uri="{FF2B5EF4-FFF2-40B4-BE49-F238E27FC236}">
                <a16:creationId xmlns:a16="http://schemas.microsoft.com/office/drawing/2014/main" id="{91658631-62B3-43CF-BF23-50BCFE20DE04}"/>
              </a:ext>
            </a:extLst>
          </p:cNvPr>
          <p:cNvPicPr>
            <a:picLocks noChangeAspect="1"/>
          </p:cNvPicPr>
          <p:nvPr/>
        </p:nvPicPr>
        <p:blipFill>
          <a:blip r:embed="rId2"/>
          <a:stretch>
            <a:fillRect/>
          </a:stretch>
        </p:blipFill>
        <p:spPr>
          <a:xfrm>
            <a:off x="1226127" y="929913"/>
            <a:ext cx="9733973" cy="5130946"/>
          </a:xfrm>
          <a:prstGeom prst="rect">
            <a:avLst/>
          </a:prstGeom>
        </p:spPr>
      </p:pic>
    </p:spTree>
    <p:extLst>
      <p:ext uri="{BB962C8B-B14F-4D97-AF65-F5344CB8AC3E}">
        <p14:creationId xmlns:p14="http://schemas.microsoft.com/office/powerpoint/2010/main" val="386016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763" y="128706"/>
            <a:ext cx="11719019" cy="6591510"/>
          </a:xfrm>
          <a:prstGeom prst="rect">
            <a:avLst/>
          </a:prstGeom>
        </p:spPr>
      </p:pic>
    </p:spTree>
    <p:extLst>
      <p:ext uri="{BB962C8B-B14F-4D97-AF65-F5344CB8AC3E}">
        <p14:creationId xmlns:p14="http://schemas.microsoft.com/office/powerpoint/2010/main" val="3240354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A7D42-B5DC-FA4A-ACE0-5A302AEAB21E}"/>
              </a:ext>
            </a:extLst>
          </p:cNvPr>
          <p:cNvGrpSpPr/>
          <p:nvPr/>
        </p:nvGrpSpPr>
        <p:grpSpPr>
          <a:xfrm>
            <a:off x="5431536" y="0"/>
            <a:ext cx="6760464" cy="6858000"/>
            <a:chOff x="5431536" y="0"/>
            <a:chExt cx="6760464" cy="6858000"/>
          </a:xfrm>
        </p:grpSpPr>
        <p:pic>
          <p:nvPicPr>
            <p:cNvPr id="4" name="USAPAV-Entry-POV-20200226.jpg" descr="USAPAV-Entry-POV-20200226.jpg">
              <a:extLst>
                <a:ext uri="{FF2B5EF4-FFF2-40B4-BE49-F238E27FC236}">
                  <a16:creationId xmlns:a16="http://schemas.microsoft.com/office/drawing/2014/main" id="{DA0BA5D7-482A-164E-8104-947651C5BC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00210" y="0"/>
              <a:ext cx="4491789" cy="6858000"/>
            </a:xfrm>
            <a:prstGeom prst="rect">
              <a:avLst/>
            </a:prstGeom>
            <a:ln w="12700">
              <a:miter lim="400000"/>
            </a:ln>
          </p:spPr>
        </p:pic>
        <p:sp>
          <p:nvSpPr>
            <p:cNvPr id="6" name="Rectangle 5">
              <a:extLst>
                <a:ext uri="{FF2B5EF4-FFF2-40B4-BE49-F238E27FC236}">
                  <a16:creationId xmlns:a16="http://schemas.microsoft.com/office/drawing/2014/main" id="{1DEFBE69-3389-D14D-99A1-07C96B86DD43}"/>
                </a:ext>
              </a:extLst>
            </p:cNvPr>
            <p:cNvSpPr/>
            <p:nvPr/>
          </p:nvSpPr>
          <p:spPr>
            <a:xfrm>
              <a:off x="7700210" y="0"/>
              <a:ext cx="4491790" cy="6858000"/>
            </a:xfrm>
            <a:prstGeom prst="rect">
              <a:avLst/>
            </a:prstGeom>
            <a:gradFill flip="none" rotWithShape="1">
              <a:gsLst>
                <a:gs pos="0">
                  <a:schemeClr val="bg1">
                    <a:shade val="30000"/>
                    <a:satMod val="115000"/>
                    <a:alpha val="60000"/>
                  </a:schemeClr>
                </a:gs>
                <a:gs pos="74000">
                  <a:schemeClr val="bg1">
                    <a:lumMod val="95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5C7520-AE86-244E-BFCB-9EEE24C3116A}"/>
                </a:ext>
              </a:extLst>
            </p:cNvPr>
            <p:cNvSpPr/>
            <p:nvPr/>
          </p:nvSpPr>
          <p:spPr>
            <a:xfrm>
              <a:off x="5431536" y="0"/>
              <a:ext cx="6760464"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descr="A screenshot of a cell phone&#10;&#10;Description automatically generated">
              <a:extLst>
                <a:ext uri="{FF2B5EF4-FFF2-40B4-BE49-F238E27FC236}">
                  <a16:creationId xmlns:a16="http://schemas.microsoft.com/office/drawing/2014/main" id="{B087EC6F-435C-9241-8B74-21927EB16B8C}"/>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178313" y="235276"/>
              <a:ext cx="754537" cy="405214"/>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AA2C2A8C-D6E2-9740-87B9-3A135271E466}"/>
              </a:ext>
            </a:extLst>
          </p:cNvPr>
          <p:cNvPicPr>
            <a:picLocks noChangeAspect="1"/>
          </p:cNvPicPr>
          <p:nvPr/>
        </p:nvPicPr>
        <p:blipFill rotWithShape="1">
          <a:blip r:embed="rId5">
            <a:extLst>
              <a:ext uri="{28A0092B-C50C-407E-A947-70E740481C1C}">
                <a14:useLocalDpi xmlns:a14="http://schemas.microsoft.com/office/drawing/2010/main"/>
              </a:ext>
            </a:extLst>
          </a:blip>
          <a:srcRect t="-22"/>
          <a:stretch/>
        </p:blipFill>
        <p:spPr>
          <a:xfrm>
            <a:off x="0" y="0"/>
            <a:ext cx="2065662" cy="6834927"/>
          </a:xfrm>
          <a:prstGeom prst="rect">
            <a:avLst/>
          </a:prstGeom>
        </p:spPr>
      </p:pic>
      <p:sp>
        <p:nvSpPr>
          <p:cNvPr id="25" name="Rectangle">
            <a:extLst>
              <a:ext uri="{FF2B5EF4-FFF2-40B4-BE49-F238E27FC236}">
                <a16:creationId xmlns:a16="http://schemas.microsoft.com/office/drawing/2014/main" id="{2FFD6308-822E-334B-87A4-93FE6CB11E30}"/>
              </a:ext>
            </a:extLst>
          </p:cNvPr>
          <p:cNvSpPr/>
          <p:nvPr/>
        </p:nvSpPr>
        <p:spPr>
          <a:xfrm>
            <a:off x="2590192" y="1390981"/>
            <a:ext cx="770188" cy="23075"/>
          </a:xfrm>
          <a:prstGeom prst="rect">
            <a:avLst/>
          </a:prstGeom>
          <a:solidFill>
            <a:srgbClr val="FF0000"/>
          </a:solidFill>
          <a:ln w="12700">
            <a:solidFill>
              <a:srgbClr val="FF0000"/>
            </a:solidFill>
            <a:miter lim="400000"/>
          </a:ln>
        </p:spPr>
        <p:txBody>
          <a:bodyPr lIns="35719" tIns="35719" rIns="35719" bIns="35719" anchor="ctr"/>
          <a:lstStyle/>
          <a:p>
            <a:pPr algn="ctr">
              <a:lnSpc>
                <a:spcPct val="100000"/>
              </a:lnSpc>
              <a:defRPr sz="3200" spc="0">
                <a:latin typeface="Helvetica Light"/>
                <a:ea typeface="Helvetica Light"/>
                <a:cs typeface="Helvetica Light"/>
                <a:sym typeface="Helvetica Light"/>
              </a:defRPr>
            </a:pPr>
            <a:endParaRPr sz="1600">
              <a:highlight>
                <a:srgbClr val="FF0000"/>
              </a:highlight>
            </a:endParaRPr>
          </a:p>
        </p:txBody>
      </p:sp>
      <p:sp>
        <p:nvSpPr>
          <p:cNvPr id="18" name="Rectangle 17">
            <a:extLst>
              <a:ext uri="{FF2B5EF4-FFF2-40B4-BE49-F238E27FC236}">
                <a16:creationId xmlns:a16="http://schemas.microsoft.com/office/drawing/2014/main" id="{B6BE162D-97C4-3640-9724-EE1FBAFADA92}"/>
              </a:ext>
            </a:extLst>
          </p:cNvPr>
          <p:cNvSpPr/>
          <p:nvPr/>
        </p:nvSpPr>
        <p:spPr>
          <a:xfrm>
            <a:off x="2234932" y="1643151"/>
            <a:ext cx="9812912" cy="3890296"/>
          </a:xfrm>
          <a:prstGeom prst="rect">
            <a:avLst/>
          </a:prstGeom>
        </p:spPr>
        <p:txBody>
          <a:bodyPr wrap="square">
            <a:spAutoFit/>
          </a:bodyPr>
          <a:lstStyle/>
          <a:p>
            <a:pPr marL="1257300" lvl="1" indent="-457200">
              <a:lnSpc>
                <a:spcPct val="90000"/>
              </a:lnSpc>
              <a:spcAft>
                <a:spcPts val="600"/>
              </a:spcAft>
              <a:buFont typeface="Wingdings"/>
              <a:buChar char="Ø"/>
            </a:pPr>
            <a:r>
              <a:rPr lang="en-US" sz="2800">
                <a:solidFill>
                  <a:srgbClr val="7A848C"/>
                </a:solidFill>
                <a:latin typeface="Helvetica"/>
              </a:rPr>
              <a:t>Visit from a high-level delegation spanning the commercial and cultural spheres to participate in Expo 2020 theme weeks</a:t>
            </a:r>
          </a:p>
          <a:p>
            <a:pPr marL="800100" lvl="1">
              <a:lnSpc>
                <a:spcPct val="90000"/>
              </a:lnSpc>
              <a:spcAft>
                <a:spcPts val="600"/>
              </a:spcAft>
            </a:pPr>
            <a:endParaRPr lang="en-US" sz="2800">
              <a:solidFill>
                <a:srgbClr val="7A848C"/>
              </a:solidFill>
              <a:latin typeface="Helvetica"/>
            </a:endParaRPr>
          </a:p>
          <a:p>
            <a:pPr marL="1257300" lvl="1" indent="-457200">
              <a:lnSpc>
                <a:spcPct val="90000"/>
              </a:lnSpc>
              <a:spcAft>
                <a:spcPts val="600"/>
              </a:spcAft>
              <a:buFont typeface="Wingdings"/>
              <a:buChar char="Ø"/>
            </a:pPr>
            <a:r>
              <a:rPr lang="en-US" sz="2800">
                <a:solidFill>
                  <a:srgbClr val="7A848C"/>
                </a:solidFill>
                <a:latin typeface="Helvetica"/>
              </a:rPr>
              <a:t>Sponsor State Day at the USA Pavilion to coincide with a delegation visit</a:t>
            </a:r>
          </a:p>
          <a:p>
            <a:pPr marL="800100" lvl="1">
              <a:lnSpc>
                <a:spcPct val="90000"/>
              </a:lnSpc>
              <a:spcAft>
                <a:spcPts val="600"/>
              </a:spcAft>
            </a:pPr>
            <a:endParaRPr lang="en-US" sz="2800">
              <a:solidFill>
                <a:srgbClr val="7A848C"/>
              </a:solidFill>
              <a:latin typeface="Helvetica"/>
            </a:endParaRPr>
          </a:p>
          <a:p>
            <a:pPr marL="1257300" lvl="1" indent="-457200">
              <a:lnSpc>
                <a:spcPct val="90000"/>
              </a:lnSpc>
              <a:spcAft>
                <a:spcPts val="600"/>
              </a:spcAft>
              <a:buFont typeface="Wingdings"/>
              <a:buChar char="Ø"/>
            </a:pPr>
            <a:r>
              <a:rPr lang="en-US" sz="2800">
                <a:solidFill>
                  <a:srgbClr val="7A848C"/>
                </a:solidFill>
                <a:latin typeface="Helvetica"/>
              </a:rPr>
              <a:t>Support USA Pavilion programming with thought leaders/speakers and cultural performers</a:t>
            </a:r>
          </a:p>
        </p:txBody>
      </p:sp>
      <p:sp>
        <p:nvSpPr>
          <p:cNvPr id="19" name="Rectangle 18">
            <a:extLst>
              <a:ext uri="{FF2B5EF4-FFF2-40B4-BE49-F238E27FC236}">
                <a16:creationId xmlns:a16="http://schemas.microsoft.com/office/drawing/2014/main" id="{DF1675DB-7B87-F94E-953A-9BAB52B3363C}"/>
              </a:ext>
            </a:extLst>
          </p:cNvPr>
          <p:cNvSpPr/>
          <p:nvPr/>
        </p:nvSpPr>
        <p:spPr>
          <a:xfrm>
            <a:off x="2234932" y="244847"/>
            <a:ext cx="9282154" cy="1175706"/>
          </a:xfrm>
          <a:prstGeom prst="rect">
            <a:avLst/>
          </a:prstGeom>
        </p:spPr>
        <p:txBody>
          <a:bodyPr wrap="square" lIns="91440" tIns="45720" rIns="91440" bIns="45720" anchor="t">
            <a:spAutoFit/>
          </a:bodyPr>
          <a:lstStyle/>
          <a:p>
            <a:pPr defTabSz="424543">
              <a:lnSpc>
                <a:spcPct val="110000"/>
              </a:lnSpc>
              <a:defRPr sz="5000" spc="0">
                <a:solidFill>
                  <a:srgbClr val="7A848C"/>
                </a:solidFill>
                <a:latin typeface="Helvetica"/>
                <a:ea typeface="Helvetica"/>
                <a:cs typeface="Helvetica"/>
                <a:sym typeface="Helvetica"/>
              </a:defRPr>
            </a:pPr>
            <a:r>
              <a:rPr lang="en-US" sz="3200" b="1">
                <a:solidFill>
                  <a:schemeClr val="accent1"/>
                </a:solidFill>
                <a:latin typeface="Helvetica"/>
                <a:sym typeface="Helvetica"/>
              </a:rPr>
              <a:t>City/State Engagement Opportunities</a:t>
            </a:r>
            <a:br>
              <a:rPr lang="en-US" sz="3200" b="1">
                <a:latin typeface="Helvetica"/>
              </a:rPr>
            </a:br>
            <a:endParaRPr lang="en-AU" sz="3200" b="1">
              <a:latin typeface="Helvetica"/>
            </a:endParaRPr>
          </a:p>
        </p:txBody>
      </p:sp>
    </p:spTree>
    <p:extLst>
      <p:ext uri="{BB962C8B-B14F-4D97-AF65-F5344CB8AC3E}">
        <p14:creationId xmlns:p14="http://schemas.microsoft.com/office/powerpoint/2010/main" val="2372584492"/>
      </p:ext>
    </p:extLst>
  </p:cSld>
  <p:clrMapOvr>
    <a:masterClrMapping/>
  </p:clrMapOvr>
</p:sld>
</file>

<file path=ppt/theme/theme1.xml><?xml version="1.0" encoding="utf-8"?>
<a:theme xmlns:a="http://schemas.openxmlformats.org/drawingml/2006/main" name="Office Theme">
  <a:themeElements>
    <a:clrScheme name="Custom 4">
      <a:dk1>
        <a:srgbClr val="00004C"/>
      </a:dk1>
      <a:lt1>
        <a:sysClr val="window" lastClr="FFFFFF"/>
      </a:lt1>
      <a:dk2>
        <a:srgbClr val="00004C"/>
      </a:dk2>
      <a:lt2>
        <a:srgbClr val="FFFFFF"/>
      </a:lt2>
      <a:accent1>
        <a:srgbClr val="C00000"/>
      </a:accent1>
      <a:accent2>
        <a:srgbClr val="E7E6E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F2E"/>
      </a:dk1>
      <a:lt1>
        <a:sysClr val="window" lastClr="FFFFFF"/>
      </a:lt1>
      <a:dk2>
        <a:srgbClr val="44546A"/>
      </a:dk2>
      <a:lt2>
        <a:srgbClr val="E7E6E6"/>
      </a:lt2>
      <a:accent1>
        <a:srgbClr val="034A90"/>
      </a:accent1>
      <a:accent2>
        <a:srgbClr val="FF0000"/>
      </a:accent2>
      <a:accent3>
        <a:srgbClr val="FFFFFF"/>
      </a:accent3>
      <a:accent4>
        <a:srgbClr val="BF0000"/>
      </a:accent4>
      <a:accent5>
        <a:srgbClr val="2992FA"/>
      </a:accent5>
      <a:accent6>
        <a:srgbClr val="000000"/>
      </a:accent6>
      <a:hlink>
        <a:srgbClr val="0563C1"/>
      </a:hlink>
      <a:folHlink>
        <a:srgbClr val="F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3F25B8E51E1A4B81D68EAAAF33B70F" ma:contentTypeVersion="9" ma:contentTypeDescription="Create a new document." ma:contentTypeScope="" ma:versionID="85b5672a73ab992d3a21fbb131d1d3ad">
  <xsd:schema xmlns:xsd="http://www.w3.org/2001/XMLSchema" xmlns:xs="http://www.w3.org/2001/XMLSchema" xmlns:p="http://schemas.microsoft.com/office/2006/metadata/properties" xmlns:ns2="9d472c9d-5815-4720-a82e-880d866a7466" xmlns:ns3="92a93e07-d4c8-4ecb-ab6a-ba3d45ea41e4" targetNamespace="http://schemas.microsoft.com/office/2006/metadata/properties" ma:root="true" ma:fieldsID="12223ba99ca159e2ae829e9a4bd490e1" ns2:_="" ns3:_="">
    <xsd:import namespace="9d472c9d-5815-4720-a82e-880d866a7466"/>
    <xsd:import namespace="92a93e07-d4c8-4ecb-ab6a-ba3d45ea41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72c9d-5815-4720-a82e-880d866a7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93e07-d4c8-4ecb-ab6a-ba3d45ea41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F20B24-A5F7-4D6A-915E-F7EC977BAB02}">
  <ds:schemaRefs>
    <ds:schemaRef ds:uri="http://schemas.microsoft.com/sharepoint/v3/contenttype/forms"/>
  </ds:schemaRefs>
</ds:datastoreItem>
</file>

<file path=customXml/itemProps2.xml><?xml version="1.0" encoding="utf-8"?>
<ds:datastoreItem xmlns:ds="http://schemas.openxmlformats.org/officeDocument/2006/customXml" ds:itemID="{C4F03698-79FA-46CF-B861-7802FBAE1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472c9d-5815-4720-a82e-880d866a7466"/>
    <ds:schemaRef ds:uri="92a93e07-d4c8-4ecb-ab6a-ba3d45ea41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ED5796-5726-405F-AA95-3062EBAE694E}">
  <ds:schemaRefs>
    <ds:schemaRef ds:uri="http://schemas.openxmlformats.org/package/2006/metadata/core-properties"/>
    <ds:schemaRef ds:uri="http://purl.org/dc/terms/"/>
    <ds:schemaRef ds:uri="9d472c9d-5815-4720-a82e-880d866a7466"/>
    <ds:schemaRef ds:uri="http://schemas.microsoft.com/office/2006/documentManagement/types"/>
    <ds:schemaRef ds:uri="http://schemas.microsoft.com/office/2006/metadata/properties"/>
    <ds:schemaRef ds:uri="http://schemas.microsoft.com/office/infopath/2007/PartnerControls"/>
    <ds:schemaRef ds:uri="http://purl.org/dc/elements/1.1/"/>
    <ds:schemaRef ds:uri="92a93e07-d4c8-4ecb-ab6a-ba3d45ea41e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606</TotalTime>
  <Words>1111</Words>
  <Application>Microsoft Office PowerPoint</Application>
  <PresentationFormat>Widescreen</PresentationFormat>
  <Paragraphs>190</Paragraphs>
  <Slides>23</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Arial,Sans-Serif</vt:lpstr>
      <vt:lpstr>Calibri</vt:lpstr>
      <vt:lpstr>Calibri Light</vt:lpstr>
      <vt:lpstr>garamond</vt:lpstr>
      <vt:lpstr>garamond</vt:lpstr>
      <vt:lpstr>helvetica</vt:lpstr>
      <vt:lpstr>helvetica</vt:lpstr>
      <vt:lpstr>Helvetica Light</vt:lpstr>
      <vt:lpstr>Wingdings</vt:lpstr>
      <vt:lpstr>Office Theme</vt:lpstr>
      <vt:lpstr>1_Office Theme</vt:lpstr>
      <vt:lpstr>USA Pavilion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Gulfood Show Dubai February 12-17, 2022</vt:lpstr>
      <vt:lpstr>Links to Understanding the World Expo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Adam Spackman</dc:creator>
  <cp:keywords/>
  <dc:description/>
  <cp:lastModifiedBy>Allen, Cindi</cp:lastModifiedBy>
  <cp:revision>42</cp:revision>
  <cp:lastPrinted>2021-05-17T15:35:02Z</cp:lastPrinted>
  <dcterms:created xsi:type="dcterms:W3CDTF">2020-12-17T08:29:41Z</dcterms:created>
  <dcterms:modified xsi:type="dcterms:W3CDTF">2021-09-17T18:34:18Z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iteId">
    <vt:lpwstr>66cf5074-5afe-48d1-a691-a12b2121f44b</vt:lpwstr>
  </property>
  <property fmtid="{D5CDD505-2E9C-101B-9397-08002B2CF9AE}" pid="4" name="MSIP_Label_1665d9ee-429a-4d5f-97cc-cfb56e044a6e_Owner">
    <vt:lpwstr>asadam@state.gov</vt:lpwstr>
  </property>
  <property fmtid="{D5CDD505-2E9C-101B-9397-08002B2CF9AE}" pid="5" name="MSIP_Label_1665d9ee-429a-4d5f-97cc-cfb56e044a6e_SetDate">
    <vt:lpwstr>2021-02-08T14:32:38.1863763Z</vt:lpwstr>
  </property>
  <property fmtid="{D5CDD505-2E9C-101B-9397-08002B2CF9AE}" pid="6" name="MSIP_Label_1665d9ee-429a-4d5f-97cc-cfb56e044a6e_Name">
    <vt:lpwstr>Unclassified</vt:lpwstr>
  </property>
  <property fmtid="{D5CDD505-2E9C-101B-9397-08002B2CF9AE}" pid="7" name="MSIP_Label_1665d9ee-429a-4d5f-97cc-cfb56e044a6e_Application">
    <vt:lpwstr>Microsoft Azure Information Protection</vt:lpwstr>
  </property>
  <property fmtid="{D5CDD505-2E9C-101B-9397-08002B2CF9AE}" pid="8" name="MSIP_Label_1665d9ee-429a-4d5f-97cc-cfb56e044a6e_ActionId">
    <vt:lpwstr>2fa94134-e498-41c0-8f9b-5d1a6429da68</vt:lpwstr>
  </property>
  <property fmtid="{D5CDD505-2E9C-101B-9397-08002B2CF9AE}" pid="9" name="MSIP_Label_1665d9ee-429a-4d5f-97cc-cfb56e044a6e_Extended_MSFT_Method">
    <vt:lpwstr>Manual</vt:lpwstr>
  </property>
  <property fmtid="{D5CDD505-2E9C-101B-9397-08002B2CF9AE}" pid="10" name="Sensitivity">
    <vt:lpwstr>Unclassified</vt:lpwstr>
  </property>
  <property fmtid="{D5CDD505-2E9C-101B-9397-08002B2CF9AE}" pid="11" name="ContentTypeId">
    <vt:lpwstr>0x010100B83F25B8E51E1A4B81D68EAAAF33B70F</vt:lpwstr>
  </property>
</Properties>
</file>